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1"/>
  </p:notesMasterIdLst>
  <p:sldIdLst>
    <p:sldId id="256" r:id="rId5"/>
    <p:sldId id="3562" r:id="rId6"/>
    <p:sldId id="258" r:id="rId7"/>
    <p:sldId id="3567" r:id="rId8"/>
    <p:sldId id="259" r:id="rId9"/>
    <p:sldId id="3564" r:id="rId10"/>
    <p:sldId id="3565" r:id="rId11"/>
    <p:sldId id="290" r:id="rId12"/>
    <p:sldId id="3571" r:id="rId13"/>
    <p:sldId id="283" r:id="rId14"/>
    <p:sldId id="284" r:id="rId15"/>
    <p:sldId id="272" r:id="rId16"/>
    <p:sldId id="3573" r:id="rId17"/>
    <p:sldId id="291" r:id="rId18"/>
    <p:sldId id="292" r:id="rId19"/>
    <p:sldId id="293" r:id="rId20"/>
    <p:sldId id="294" r:id="rId21"/>
    <p:sldId id="3570" r:id="rId22"/>
    <p:sldId id="3557" r:id="rId23"/>
    <p:sldId id="1073" r:id="rId24"/>
    <p:sldId id="1061" r:id="rId25"/>
    <p:sldId id="1060" r:id="rId26"/>
    <p:sldId id="1075" r:id="rId27"/>
    <p:sldId id="1050" r:id="rId28"/>
    <p:sldId id="945" r:id="rId29"/>
    <p:sldId id="3551" r:id="rId30"/>
    <p:sldId id="3554" r:id="rId31"/>
    <p:sldId id="3555" r:id="rId32"/>
    <p:sldId id="1139" r:id="rId33"/>
    <p:sldId id="960" r:id="rId34"/>
    <p:sldId id="961" r:id="rId35"/>
    <p:sldId id="1018" r:id="rId36"/>
    <p:sldId id="965" r:id="rId37"/>
    <p:sldId id="950" r:id="rId38"/>
    <p:sldId id="3545" r:id="rId39"/>
    <p:sldId id="3542" r:id="rId40"/>
    <p:sldId id="3544" r:id="rId41"/>
    <p:sldId id="3561" r:id="rId42"/>
    <p:sldId id="3546" r:id="rId43"/>
    <p:sldId id="1192" r:id="rId44"/>
    <p:sldId id="3553" r:id="rId45"/>
    <p:sldId id="3569" r:id="rId46"/>
    <p:sldId id="280" r:id="rId47"/>
    <p:sldId id="281" r:id="rId48"/>
    <p:sldId id="3552" r:id="rId49"/>
    <p:sldId id="3556" r:id="rId50"/>
    <p:sldId id="3574" r:id="rId51"/>
    <p:sldId id="279" r:id="rId52"/>
    <p:sldId id="3559" r:id="rId53"/>
    <p:sldId id="3575" r:id="rId54"/>
    <p:sldId id="268" r:id="rId55"/>
    <p:sldId id="270" r:id="rId56"/>
    <p:sldId id="267" r:id="rId57"/>
    <p:sldId id="306" r:id="rId58"/>
    <p:sldId id="3560" r:id="rId59"/>
    <p:sldId id="357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4D1AB4-AF91-4CAA-82B4-814DC5555ABA}">
          <p14:sldIdLst>
            <p14:sldId id="256"/>
            <p14:sldId id="3562"/>
            <p14:sldId id="258"/>
          </p14:sldIdLst>
        </p14:section>
        <p14:section name="Statutory Functions of the OPCC" id="{8D00366A-BE4A-4088-84E4-B76E48061892}">
          <p14:sldIdLst>
            <p14:sldId id="3567"/>
            <p14:sldId id="259"/>
            <p14:sldId id="3564"/>
            <p14:sldId id="3565"/>
            <p14:sldId id="290"/>
          </p14:sldIdLst>
        </p14:section>
        <p14:section name="Victim Services: Improving our offer" id="{94F47683-5439-4AB5-8C35-40C1E0E1CD9D}">
          <p14:sldIdLst>
            <p14:sldId id="3571"/>
            <p14:sldId id="283"/>
            <p14:sldId id="284"/>
            <p14:sldId id="272"/>
          </p14:sldIdLst>
        </p14:section>
        <p14:section name="Serious Violence: Continuing Successs" id="{4DCB695D-FB0D-46F7-99CC-EBE14176E8D1}">
          <p14:sldIdLst>
            <p14:sldId id="3573"/>
            <p14:sldId id="291"/>
            <p14:sldId id="292"/>
            <p14:sldId id="293"/>
            <p14:sldId id="294"/>
          </p14:sldIdLst>
        </p14:section>
        <p14:section name="Prevention: Reducing Demand" id="{F454C0A5-CA34-4679-9DFC-DC1F18D9BB10}">
          <p14:sldIdLst>
            <p14:sldId id="3570"/>
            <p14:sldId id="3557"/>
            <p14:sldId id="1073"/>
            <p14:sldId id="1061"/>
            <p14:sldId id="1060"/>
            <p14:sldId id="1075"/>
            <p14:sldId id="1050"/>
          </p14:sldIdLst>
        </p14:section>
        <p14:section name="Force Overview" id="{BC9A1D71-7A9D-47B1-B8A3-3F0CCE551850}">
          <p14:sldIdLst>
            <p14:sldId id="945"/>
            <p14:sldId id="3551"/>
            <p14:sldId id="3554"/>
            <p14:sldId id="3555"/>
            <p14:sldId id="1139"/>
            <p14:sldId id="960"/>
            <p14:sldId id="961"/>
            <p14:sldId id="1018"/>
            <p14:sldId id="965"/>
            <p14:sldId id="950"/>
            <p14:sldId id="3545"/>
            <p14:sldId id="3542"/>
            <p14:sldId id="3544"/>
            <p14:sldId id="3561"/>
            <p14:sldId id="3546"/>
            <p14:sldId id="1192"/>
            <p14:sldId id="3553"/>
          </p14:sldIdLst>
        </p14:section>
        <p14:section name="The Fiscal Challenge" id="{E4C43FCC-F4EA-4E15-BD64-35B2D9B51E33}">
          <p14:sldIdLst>
            <p14:sldId id="3569"/>
            <p14:sldId id="280"/>
            <p14:sldId id="281"/>
            <p14:sldId id="3552"/>
            <p14:sldId id="3556"/>
          </p14:sldIdLst>
        </p14:section>
        <p14:section name="Digital Landscape: Complexity of Crime" id="{896ABC2F-C99D-4D42-B218-FE4C24BBC19D}">
          <p14:sldIdLst>
            <p14:sldId id="3574"/>
            <p14:sldId id="279"/>
            <p14:sldId id="3559"/>
          </p14:sldIdLst>
        </p14:section>
        <p14:section name="Workforce: Responding to demand" id="{8D7885AA-4522-46CD-B2F7-F6D7DB217C3A}">
          <p14:sldIdLst/>
        </p14:section>
        <p14:section name="Trust and Confidence" id="{ECC78A8A-3FCE-4C5F-B96E-442C9462AECB}">
          <p14:sldIdLst>
            <p14:sldId id="3575"/>
            <p14:sldId id="268"/>
            <p14:sldId id="270"/>
            <p14:sldId id="267"/>
            <p14:sldId id="306"/>
            <p14:sldId id="3560"/>
            <p14:sldId id="35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449"/>
    <a:srgbClr val="215591"/>
    <a:srgbClr val="194475"/>
    <a:srgbClr val="FFFFFF"/>
    <a:srgbClr val="2F71C2"/>
    <a:srgbClr val="245B9B"/>
    <a:srgbClr val="4C94FE"/>
    <a:srgbClr val="3D77CC"/>
    <a:srgbClr val="F2F2F2"/>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149"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0F8F3-8D4B-4230-983A-C75597F95356}" type="doc">
      <dgm:prSet loTypeId="urn:microsoft.com/office/officeart/2005/8/layout/pyramid1" loCatId="pyramid" qsTypeId="urn:microsoft.com/office/officeart/2005/8/quickstyle/simple1" qsCatId="simple" csTypeId="urn:microsoft.com/office/officeart/2005/8/colors/accent5_5" csCatId="accent5" phldr="1"/>
      <dgm:spPr/>
    </dgm:pt>
    <dgm:pt modelId="{ACE30201-74E2-489C-AF7A-6E36ED90755B}">
      <dgm:prSet phldrT="[Text]"/>
      <dgm:spPr>
        <a:solidFill>
          <a:srgbClr val="2484C5">
            <a:alpha val="90000"/>
          </a:srgbClr>
        </a:solidFill>
      </dgm:spPr>
      <dgm:t>
        <a:bodyPr/>
        <a:lstStyle/>
        <a:p>
          <a:r>
            <a:rPr lang="en-GB" b="1">
              <a:latin typeface="Arial" panose="020B0604020202020204" pitchFamily="34" charset="0"/>
              <a:cs typeface="Arial" panose="020B0604020202020204" pitchFamily="34" charset="0"/>
            </a:rPr>
            <a:t>Vision</a:t>
          </a:r>
        </a:p>
      </dgm:t>
    </dgm:pt>
    <dgm:pt modelId="{33CCB17A-632C-4AB2-B36F-AC4019233CB7}" type="parTrans" cxnId="{69694AA7-98DA-4B41-A390-59489A7A51B4}">
      <dgm:prSet/>
      <dgm:spPr/>
      <dgm:t>
        <a:bodyPr/>
        <a:lstStyle/>
        <a:p>
          <a:endParaRPr lang="en-GB"/>
        </a:p>
      </dgm:t>
    </dgm:pt>
    <dgm:pt modelId="{51445D24-D967-4D82-9735-02819C59B365}" type="sibTrans" cxnId="{69694AA7-98DA-4B41-A390-59489A7A51B4}">
      <dgm:prSet/>
      <dgm:spPr/>
      <dgm:t>
        <a:bodyPr/>
        <a:lstStyle/>
        <a:p>
          <a:endParaRPr lang="en-GB"/>
        </a:p>
      </dgm:t>
    </dgm:pt>
    <dgm:pt modelId="{42F5DF73-F1A8-43D7-A321-9AD3923A472D}">
      <dgm:prSet phldrT="[Text]"/>
      <dgm:spPr>
        <a:solidFill>
          <a:srgbClr val="FFC000">
            <a:alpha val="84286"/>
          </a:srgbClr>
        </a:solidFill>
      </dgm:spPr>
      <dgm:t>
        <a:bodyPr/>
        <a:lstStyle/>
        <a:p>
          <a:r>
            <a:rPr lang="en-GB" b="1">
              <a:latin typeface="Arial" panose="020B0604020202020204" pitchFamily="34" charset="0"/>
              <a:cs typeface="Arial" panose="020B0604020202020204" pitchFamily="34" charset="0"/>
            </a:rPr>
            <a:t>Mission</a:t>
          </a:r>
        </a:p>
      </dgm:t>
    </dgm:pt>
    <dgm:pt modelId="{119DD70E-17E9-4277-8B21-061D2A5A33D5}" type="parTrans" cxnId="{FF608EE2-F99C-49B9-A0C9-48ED06917A64}">
      <dgm:prSet/>
      <dgm:spPr/>
      <dgm:t>
        <a:bodyPr/>
        <a:lstStyle/>
        <a:p>
          <a:endParaRPr lang="en-GB"/>
        </a:p>
      </dgm:t>
    </dgm:pt>
    <dgm:pt modelId="{375D89D5-4D91-4BCD-97E1-648B8F577830}" type="sibTrans" cxnId="{FF608EE2-F99C-49B9-A0C9-48ED06917A64}">
      <dgm:prSet/>
      <dgm:spPr/>
      <dgm:t>
        <a:bodyPr/>
        <a:lstStyle/>
        <a:p>
          <a:endParaRPr lang="en-GB"/>
        </a:p>
      </dgm:t>
    </dgm:pt>
    <dgm:pt modelId="{8C37FA92-C9A6-4AEA-9497-06FABA289118}">
      <dgm:prSet phldrT="[Text]"/>
      <dgm:spPr>
        <a:solidFill>
          <a:srgbClr val="E52D47">
            <a:alpha val="78571"/>
          </a:srgbClr>
        </a:solidFill>
      </dgm:spPr>
      <dgm:t>
        <a:bodyPr/>
        <a:lstStyle/>
        <a:p>
          <a:r>
            <a:rPr lang="en-GB" b="1">
              <a:latin typeface="Arial" panose="020B0604020202020204" pitchFamily="34" charset="0"/>
              <a:cs typeface="Arial" panose="020B0604020202020204" pitchFamily="34" charset="0"/>
            </a:rPr>
            <a:t>Values</a:t>
          </a:r>
        </a:p>
      </dgm:t>
    </dgm:pt>
    <dgm:pt modelId="{BBFD546A-9A0D-4048-83E4-91312B675C2E}" type="parTrans" cxnId="{85339366-A13F-4C79-ACBA-F0C766B78628}">
      <dgm:prSet/>
      <dgm:spPr/>
      <dgm:t>
        <a:bodyPr/>
        <a:lstStyle/>
        <a:p>
          <a:endParaRPr lang="en-GB"/>
        </a:p>
      </dgm:t>
    </dgm:pt>
    <dgm:pt modelId="{C4CE765F-A374-4E84-9ECB-B582DD376A3B}" type="sibTrans" cxnId="{85339366-A13F-4C79-ACBA-F0C766B78628}">
      <dgm:prSet/>
      <dgm:spPr/>
      <dgm:t>
        <a:bodyPr/>
        <a:lstStyle/>
        <a:p>
          <a:endParaRPr lang="en-GB"/>
        </a:p>
      </dgm:t>
    </dgm:pt>
    <dgm:pt modelId="{24F089D6-6625-4182-808E-5EF555288CB9}">
      <dgm:prSet/>
      <dgm:spPr>
        <a:solidFill>
          <a:srgbClr val="00B050">
            <a:alpha val="72857"/>
          </a:srgbClr>
        </a:solidFill>
      </dgm:spPr>
      <dgm:t>
        <a:bodyPr/>
        <a:lstStyle/>
        <a:p>
          <a:r>
            <a:rPr lang="en-GB" b="1">
              <a:latin typeface="Arial" panose="020B0604020202020204" pitchFamily="34" charset="0"/>
              <a:cs typeface="Arial" panose="020B0604020202020204" pitchFamily="34" charset="0"/>
            </a:rPr>
            <a:t>Pledge, Our Duty, Our Service </a:t>
          </a:r>
          <a:r>
            <a:rPr lang="en-GB" b="0">
              <a:latin typeface="Arial" panose="020B0604020202020204" pitchFamily="34" charset="0"/>
              <a:cs typeface="Arial" panose="020B0604020202020204" pitchFamily="34" charset="0"/>
            </a:rPr>
            <a:t>(Public-facing)</a:t>
          </a:r>
        </a:p>
      </dgm:t>
    </dgm:pt>
    <dgm:pt modelId="{B7C8BA93-C360-4A7D-A6C7-7071D08ED2CD}" type="parTrans" cxnId="{D66C5B3D-3545-422F-9321-85ED3695441D}">
      <dgm:prSet/>
      <dgm:spPr/>
      <dgm:t>
        <a:bodyPr/>
        <a:lstStyle/>
        <a:p>
          <a:endParaRPr lang="en-GB"/>
        </a:p>
      </dgm:t>
    </dgm:pt>
    <dgm:pt modelId="{7132ED9D-7307-4039-826E-0298A263ABDB}" type="sibTrans" cxnId="{D66C5B3D-3545-422F-9321-85ED3695441D}">
      <dgm:prSet/>
      <dgm:spPr/>
      <dgm:t>
        <a:bodyPr/>
        <a:lstStyle/>
        <a:p>
          <a:endParaRPr lang="en-GB"/>
        </a:p>
      </dgm:t>
    </dgm:pt>
    <dgm:pt modelId="{2F56CC53-23BB-46AE-A6D1-D67A225549D3}">
      <dgm:prSet/>
      <dgm:spPr/>
      <dgm:t>
        <a:bodyPr/>
        <a:lstStyle/>
        <a:p>
          <a:r>
            <a:rPr lang="en-GB" b="1">
              <a:latin typeface="Arial" panose="020B0604020202020204" pitchFamily="34" charset="0"/>
              <a:cs typeface="Arial" panose="020B0604020202020204" pitchFamily="34" charset="0"/>
            </a:rPr>
            <a:t>Strategic Priorities 2023</a:t>
          </a:r>
        </a:p>
      </dgm:t>
    </dgm:pt>
    <dgm:pt modelId="{E1B03CD0-BB34-4A58-A107-BEBED95FEEAC}" type="parTrans" cxnId="{6E2CEC0B-116E-438B-8F96-00550D7978B8}">
      <dgm:prSet/>
      <dgm:spPr/>
      <dgm:t>
        <a:bodyPr/>
        <a:lstStyle/>
        <a:p>
          <a:endParaRPr lang="en-GB"/>
        </a:p>
      </dgm:t>
    </dgm:pt>
    <dgm:pt modelId="{1AABBFD8-92C3-45A4-9843-79A697514359}" type="sibTrans" cxnId="{6E2CEC0B-116E-438B-8F96-00550D7978B8}">
      <dgm:prSet/>
      <dgm:spPr/>
      <dgm:t>
        <a:bodyPr/>
        <a:lstStyle/>
        <a:p>
          <a:endParaRPr lang="en-GB"/>
        </a:p>
      </dgm:t>
    </dgm:pt>
    <dgm:pt modelId="{A2645852-88FA-4AB5-9F24-5B16E6F5C96D}">
      <dgm:prSet/>
      <dgm:spPr>
        <a:solidFill>
          <a:srgbClr val="EE721E">
            <a:alpha val="61429"/>
          </a:srgbClr>
        </a:solidFill>
      </dgm:spPr>
      <dgm:t>
        <a:bodyPr/>
        <a:lstStyle/>
        <a:p>
          <a:r>
            <a:rPr lang="en-GB" b="1">
              <a:latin typeface="Arial" panose="020B0604020202020204" pitchFamily="34" charset="0"/>
              <a:cs typeface="Arial" panose="020B0604020202020204" pitchFamily="34" charset="0"/>
            </a:rPr>
            <a:t>Enabling Strategies (Gold)</a:t>
          </a:r>
        </a:p>
      </dgm:t>
    </dgm:pt>
    <dgm:pt modelId="{A1EE185F-2E4A-4064-943F-1DB2988B91FA}" type="parTrans" cxnId="{43DD1269-B893-4412-A79E-D9767E51916F}">
      <dgm:prSet/>
      <dgm:spPr/>
      <dgm:t>
        <a:bodyPr/>
        <a:lstStyle/>
        <a:p>
          <a:endParaRPr lang="en-GB"/>
        </a:p>
      </dgm:t>
    </dgm:pt>
    <dgm:pt modelId="{B6139EFD-DECB-4778-8FCB-B3BD60D22B34}" type="sibTrans" cxnId="{43DD1269-B893-4412-A79E-D9767E51916F}">
      <dgm:prSet/>
      <dgm:spPr/>
      <dgm:t>
        <a:bodyPr/>
        <a:lstStyle/>
        <a:p>
          <a:endParaRPr lang="en-GB"/>
        </a:p>
      </dgm:t>
    </dgm:pt>
    <dgm:pt modelId="{B5325DE9-F7EF-448E-9ECA-57D3D4B098BC}">
      <dgm:prSet/>
      <dgm:spPr>
        <a:solidFill>
          <a:srgbClr val="38A077">
            <a:alpha val="55714"/>
          </a:srgbClr>
        </a:solidFill>
      </dgm:spPr>
      <dgm:t>
        <a:bodyPr/>
        <a:lstStyle/>
        <a:p>
          <a:r>
            <a:rPr lang="en-GB" b="1">
              <a:latin typeface="Arial" panose="020B0604020202020204" pitchFamily="34" charset="0"/>
              <a:cs typeface="Arial" panose="020B0604020202020204" pitchFamily="34" charset="0"/>
            </a:rPr>
            <a:t>High-Level Operational Plans (Silver)</a:t>
          </a:r>
        </a:p>
      </dgm:t>
    </dgm:pt>
    <dgm:pt modelId="{44E7122B-9A78-434E-BB16-A5B3A60CF1AF}" type="parTrans" cxnId="{E4618D40-2D22-4503-87A9-69AEDDD01D1D}">
      <dgm:prSet/>
      <dgm:spPr/>
      <dgm:t>
        <a:bodyPr/>
        <a:lstStyle/>
        <a:p>
          <a:endParaRPr lang="en-GB"/>
        </a:p>
      </dgm:t>
    </dgm:pt>
    <dgm:pt modelId="{EFC41F17-B99B-4591-9A6B-6053F30C6630}" type="sibTrans" cxnId="{E4618D40-2D22-4503-87A9-69AEDDD01D1D}">
      <dgm:prSet/>
      <dgm:spPr/>
      <dgm:t>
        <a:bodyPr/>
        <a:lstStyle/>
        <a:p>
          <a:endParaRPr lang="en-GB"/>
        </a:p>
      </dgm:t>
    </dgm:pt>
    <dgm:pt modelId="{D5C2B012-6ECB-4D86-97F0-84137C121365}">
      <dgm:prSet/>
      <dgm:spPr>
        <a:solidFill>
          <a:srgbClr val="7030A0">
            <a:alpha val="50000"/>
          </a:srgbClr>
        </a:solidFill>
      </dgm:spPr>
      <dgm:t>
        <a:bodyPr/>
        <a:lstStyle/>
        <a:p>
          <a:r>
            <a:rPr lang="en-GB" b="1">
              <a:latin typeface="Arial" panose="020B0604020202020204" pitchFamily="34" charset="0"/>
              <a:cs typeface="Arial" panose="020B0604020202020204" pitchFamily="34" charset="0"/>
            </a:rPr>
            <a:t>Tactical delivery plans (Bronze)</a:t>
          </a:r>
        </a:p>
      </dgm:t>
    </dgm:pt>
    <dgm:pt modelId="{C27AA9B6-542A-4ECB-A90A-4609006E0539}" type="parTrans" cxnId="{57A61F32-CF42-4ED9-9DE5-40A52789C149}">
      <dgm:prSet/>
      <dgm:spPr/>
      <dgm:t>
        <a:bodyPr/>
        <a:lstStyle/>
        <a:p>
          <a:endParaRPr lang="en-GB"/>
        </a:p>
      </dgm:t>
    </dgm:pt>
    <dgm:pt modelId="{E1C78BFC-59F1-452B-8BCF-EE3FCE6AD20A}" type="sibTrans" cxnId="{57A61F32-CF42-4ED9-9DE5-40A52789C149}">
      <dgm:prSet/>
      <dgm:spPr/>
      <dgm:t>
        <a:bodyPr/>
        <a:lstStyle/>
        <a:p>
          <a:endParaRPr lang="en-GB"/>
        </a:p>
      </dgm:t>
    </dgm:pt>
    <dgm:pt modelId="{81104810-3ABF-4BA9-9404-FACB08FF098D}" type="pres">
      <dgm:prSet presAssocID="{70A0F8F3-8D4B-4230-983A-C75597F95356}" presName="Name0" presStyleCnt="0">
        <dgm:presLayoutVars>
          <dgm:dir/>
          <dgm:animLvl val="lvl"/>
          <dgm:resizeHandles val="exact"/>
        </dgm:presLayoutVars>
      </dgm:prSet>
      <dgm:spPr/>
    </dgm:pt>
    <dgm:pt modelId="{8D42932B-3B66-4337-861F-8A68D03105BB}" type="pres">
      <dgm:prSet presAssocID="{ACE30201-74E2-489C-AF7A-6E36ED90755B}" presName="Name8" presStyleCnt="0"/>
      <dgm:spPr/>
    </dgm:pt>
    <dgm:pt modelId="{A2992440-5EF0-40D0-BEE2-0B8B1F2B2C4D}" type="pres">
      <dgm:prSet presAssocID="{ACE30201-74E2-489C-AF7A-6E36ED90755B}" presName="level" presStyleLbl="node1" presStyleIdx="0" presStyleCnt="8">
        <dgm:presLayoutVars>
          <dgm:chMax val="1"/>
          <dgm:bulletEnabled val="1"/>
        </dgm:presLayoutVars>
      </dgm:prSet>
      <dgm:spPr/>
    </dgm:pt>
    <dgm:pt modelId="{1891783D-5C26-4873-A457-F5C65FB31698}" type="pres">
      <dgm:prSet presAssocID="{ACE30201-74E2-489C-AF7A-6E36ED90755B}" presName="levelTx" presStyleLbl="revTx" presStyleIdx="0" presStyleCnt="0">
        <dgm:presLayoutVars>
          <dgm:chMax val="1"/>
          <dgm:bulletEnabled val="1"/>
        </dgm:presLayoutVars>
      </dgm:prSet>
      <dgm:spPr/>
    </dgm:pt>
    <dgm:pt modelId="{9ED61110-B6B5-448F-8894-C7C10B8CC77A}" type="pres">
      <dgm:prSet presAssocID="{42F5DF73-F1A8-43D7-A321-9AD3923A472D}" presName="Name8" presStyleCnt="0"/>
      <dgm:spPr/>
    </dgm:pt>
    <dgm:pt modelId="{B5534D99-5DB2-40B2-8470-B342F4E624DE}" type="pres">
      <dgm:prSet presAssocID="{42F5DF73-F1A8-43D7-A321-9AD3923A472D}" presName="level" presStyleLbl="node1" presStyleIdx="1" presStyleCnt="8">
        <dgm:presLayoutVars>
          <dgm:chMax val="1"/>
          <dgm:bulletEnabled val="1"/>
        </dgm:presLayoutVars>
      </dgm:prSet>
      <dgm:spPr/>
    </dgm:pt>
    <dgm:pt modelId="{6C778650-E330-465E-8CE7-49D426BF3C2D}" type="pres">
      <dgm:prSet presAssocID="{42F5DF73-F1A8-43D7-A321-9AD3923A472D}" presName="levelTx" presStyleLbl="revTx" presStyleIdx="0" presStyleCnt="0">
        <dgm:presLayoutVars>
          <dgm:chMax val="1"/>
          <dgm:bulletEnabled val="1"/>
        </dgm:presLayoutVars>
      </dgm:prSet>
      <dgm:spPr/>
    </dgm:pt>
    <dgm:pt modelId="{A1F96639-0D77-4BF6-A44A-E8D1E8B7424F}" type="pres">
      <dgm:prSet presAssocID="{8C37FA92-C9A6-4AEA-9497-06FABA289118}" presName="Name8" presStyleCnt="0"/>
      <dgm:spPr/>
    </dgm:pt>
    <dgm:pt modelId="{48184B50-7C3C-4A00-B671-80428ED261B9}" type="pres">
      <dgm:prSet presAssocID="{8C37FA92-C9A6-4AEA-9497-06FABA289118}" presName="level" presStyleLbl="node1" presStyleIdx="2" presStyleCnt="8">
        <dgm:presLayoutVars>
          <dgm:chMax val="1"/>
          <dgm:bulletEnabled val="1"/>
        </dgm:presLayoutVars>
      </dgm:prSet>
      <dgm:spPr/>
    </dgm:pt>
    <dgm:pt modelId="{5080B030-58AA-4633-98FA-4DE9FC5F4622}" type="pres">
      <dgm:prSet presAssocID="{8C37FA92-C9A6-4AEA-9497-06FABA289118}" presName="levelTx" presStyleLbl="revTx" presStyleIdx="0" presStyleCnt="0">
        <dgm:presLayoutVars>
          <dgm:chMax val="1"/>
          <dgm:bulletEnabled val="1"/>
        </dgm:presLayoutVars>
      </dgm:prSet>
      <dgm:spPr/>
    </dgm:pt>
    <dgm:pt modelId="{D412DA35-B335-4617-BB07-AF0F03469328}" type="pres">
      <dgm:prSet presAssocID="{24F089D6-6625-4182-808E-5EF555288CB9}" presName="Name8" presStyleCnt="0"/>
      <dgm:spPr/>
    </dgm:pt>
    <dgm:pt modelId="{1318B5F0-F075-4F20-AAFF-4A9F4F46667D}" type="pres">
      <dgm:prSet presAssocID="{24F089D6-6625-4182-808E-5EF555288CB9}" presName="level" presStyleLbl="node1" presStyleIdx="3" presStyleCnt="8">
        <dgm:presLayoutVars>
          <dgm:chMax val="1"/>
          <dgm:bulletEnabled val="1"/>
        </dgm:presLayoutVars>
      </dgm:prSet>
      <dgm:spPr/>
    </dgm:pt>
    <dgm:pt modelId="{57BC1D80-2E2E-4781-9288-9E2A03310A0E}" type="pres">
      <dgm:prSet presAssocID="{24F089D6-6625-4182-808E-5EF555288CB9}" presName="levelTx" presStyleLbl="revTx" presStyleIdx="0" presStyleCnt="0">
        <dgm:presLayoutVars>
          <dgm:chMax val="1"/>
          <dgm:bulletEnabled val="1"/>
        </dgm:presLayoutVars>
      </dgm:prSet>
      <dgm:spPr/>
    </dgm:pt>
    <dgm:pt modelId="{892D3D0F-5D6F-4D27-88FE-990C3BB07567}" type="pres">
      <dgm:prSet presAssocID="{2F56CC53-23BB-46AE-A6D1-D67A225549D3}" presName="Name8" presStyleCnt="0"/>
      <dgm:spPr/>
    </dgm:pt>
    <dgm:pt modelId="{2EF683ED-CBF1-4842-B384-0B500D4CE77E}" type="pres">
      <dgm:prSet presAssocID="{2F56CC53-23BB-46AE-A6D1-D67A225549D3}" presName="level" presStyleLbl="node1" presStyleIdx="4" presStyleCnt="8">
        <dgm:presLayoutVars>
          <dgm:chMax val="1"/>
          <dgm:bulletEnabled val="1"/>
        </dgm:presLayoutVars>
      </dgm:prSet>
      <dgm:spPr/>
    </dgm:pt>
    <dgm:pt modelId="{4759F05B-83F0-445E-9532-D94CF5ED3FED}" type="pres">
      <dgm:prSet presAssocID="{2F56CC53-23BB-46AE-A6D1-D67A225549D3}" presName="levelTx" presStyleLbl="revTx" presStyleIdx="0" presStyleCnt="0">
        <dgm:presLayoutVars>
          <dgm:chMax val="1"/>
          <dgm:bulletEnabled val="1"/>
        </dgm:presLayoutVars>
      </dgm:prSet>
      <dgm:spPr/>
    </dgm:pt>
    <dgm:pt modelId="{2479B964-D048-4D96-8B69-0037587126C8}" type="pres">
      <dgm:prSet presAssocID="{A2645852-88FA-4AB5-9F24-5B16E6F5C96D}" presName="Name8" presStyleCnt="0"/>
      <dgm:spPr/>
    </dgm:pt>
    <dgm:pt modelId="{3CF721D8-B5EF-4353-BA14-FEB6B0A3DA21}" type="pres">
      <dgm:prSet presAssocID="{A2645852-88FA-4AB5-9F24-5B16E6F5C96D}" presName="level" presStyleLbl="node1" presStyleIdx="5" presStyleCnt="8">
        <dgm:presLayoutVars>
          <dgm:chMax val="1"/>
          <dgm:bulletEnabled val="1"/>
        </dgm:presLayoutVars>
      </dgm:prSet>
      <dgm:spPr/>
    </dgm:pt>
    <dgm:pt modelId="{D096E177-16DC-4A51-96D5-69C9B04966B7}" type="pres">
      <dgm:prSet presAssocID="{A2645852-88FA-4AB5-9F24-5B16E6F5C96D}" presName="levelTx" presStyleLbl="revTx" presStyleIdx="0" presStyleCnt="0">
        <dgm:presLayoutVars>
          <dgm:chMax val="1"/>
          <dgm:bulletEnabled val="1"/>
        </dgm:presLayoutVars>
      </dgm:prSet>
      <dgm:spPr/>
    </dgm:pt>
    <dgm:pt modelId="{5288A1AF-A9F8-48E9-B383-30DA55D89AC1}" type="pres">
      <dgm:prSet presAssocID="{B5325DE9-F7EF-448E-9ECA-57D3D4B098BC}" presName="Name8" presStyleCnt="0"/>
      <dgm:spPr/>
    </dgm:pt>
    <dgm:pt modelId="{B9E38B17-7867-415F-89EF-58559CAB84F8}" type="pres">
      <dgm:prSet presAssocID="{B5325DE9-F7EF-448E-9ECA-57D3D4B098BC}" presName="level" presStyleLbl="node1" presStyleIdx="6" presStyleCnt="8">
        <dgm:presLayoutVars>
          <dgm:chMax val="1"/>
          <dgm:bulletEnabled val="1"/>
        </dgm:presLayoutVars>
      </dgm:prSet>
      <dgm:spPr/>
    </dgm:pt>
    <dgm:pt modelId="{AA186A67-2925-479E-BA42-C4E2C3D9478C}" type="pres">
      <dgm:prSet presAssocID="{B5325DE9-F7EF-448E-9ECA-57D3D4B098BC}" presName="levelTx" presStyleLbl="revTx" presStyleIdx="0" presStyleCnt="0">
        <dgm:presLayoutVars>
          <dgm:chMax val="1"/>
          <dgm:bulletEnabled val="1"/>
        </dgm:presLayoutVars>
      </dgm:prSet>
      <dgm:spPr/>
    </dgm:pt>
    <dgm:pt modelId="{49B8DFE7-F608-417A-A691-412944DB6B4E}" type="pres">
      <dgm:prSet presAssocID="{D5C2B012-6ECB-4D86-97F0-84137C121365}" presName="Name8" presStyleCnt="0"/>
      <dgm:spPr/>
    </dgm:pt>
    <dgm:pt modelId="{DADD221A-6BD5-453F-BC1E-F5B5406661A9}" type="pres">
      <dgm:prSet presAssocID="{D5C2B012-6ECB-4D86-97F0-84137C121365}" presName="level" presStyleLbl="node1" presStyleIdx="7" presStyleCnt="8">
        <dgm:presLayoutVars>
          <dgm:chMax val="1"/>
          <dgm:bulletEnabled val="1"/>
        </dgm:presLayoutVars>
      </dgm:prSet>
      <dgm:spPr/>
    </dgm:pt>
    <dgm:pt modelId="{00A99A60-CB44-4000-9B87-D8D1ABCE87E8}" type="pres">
      <dgm:prSet presAssocID="{D5C2B012-6ECB-4D86-97F0-84137C121365}" presName="levelTx" presStyleLbl="revTx" presStyleIdx="0" presStyleCnt="0">
        <dgm:presLayoutVars>
          <dgm:chMax val="1"/>
          <dgm:bulletEnabled val="1"/>
        </dgm:presLayoutVars>
      </dgm:prSet>
      <dgm:spPr/>
    </dgm:pt>
  </dgm:ptLst>
  <dgm:cxnLst>
    <dgm:cxn modelId="{6E2CEC0B-116E-438B-8F96-00550D7978B8}" srcId="{70A0F8F3-8D4B-4230-983A-C75597F95356}" destId="{2F56CC53-23BB-46AE-A6D1-D67A225549D3}" srcOrd="4" destOrd="0" parTransId="{E1B03CD0-BB34-4A58-A107-BEBED95FEEAC}" sibTransId="{1AABBFD8-92C3-45A4-9843-79A697514359}"/>
    <dgm:cxn modelId="{A484B40D-EE24-4B26-AF66-EB754C45F7F0}" type="presOf" srcId="{D5C2B012-6ECB-4D86-97F0-84137C121365}" destId="{00A99A60-CB44-4000-9B87-D8D1ABCE87E8}" srcOrd="1" destOrd="0" presId="urn:microsoft.com/office/officeart/2005/8/layout/pyramid1"/>
    <dgm:cxn modelId="{57A61F32-CF42-4ED9-9DE5-40A52789C149}" srcId="{70A0F8F3-8D4B-4230-983A-C75597F95356}" destId="{D5C2B012-6ECB-4D86-97F0-84137C121365}" srcOrd="7" destOrd="0" parTransId="{C27AA9B6-542A-4ECB-A90A-4609006E0539}" sibTransId="{E1C78BFC-59F1-452B-8BCF-EE3FCE6AD20A}"/>
    <dgm:cxn modelId="{78E02735-9BEC-45CE-B8BB-1FD1B6D7F261}" type="presOf" srcId="{A2645852-88FA-4AB5-9F24-5B16E6F5C96D}" destId="{3CF721D8-B5EF-4353-BA14-FEB6B0A3DA21}" srcOrd="0" destOrd="0" presId="urn:microsoft.com/office/officeart/2005/8/layout/pyramid1"/>
    <dgm:cxn modelId="{B0D84B3B-67DC-4973-B3A9-071D84176403}" type="presOf" srcId="{8C37FA92-C9A6-4AEA-9497-06FABA289118}" destId="{48184B50-7C3C-4A00-B671-80428ED261B9}" srcOrd="0" destOrd="0" presId="urn:microsoft.com/office/officeart/2005/8/layout/pyramid1"/>
    <dgm:cxn modelId="{D66C5B3D-3545-422F-9321-85ED3695441D}" srcId="{70A0F8F3-8D4B-4230-983A-C75597F95356}" destId="{24F089D6-6625-4182-808E-5EF555288CB9}" srcOrd="3" destOrd="0" parTransId="{B7C8BA93-C360-4A7D-A6C7-7071D08ED2CD}" sibTransId="{7132ED9D-7307-4039-826E-0298A263ABDB}"/>
    <dgm:cxn modelId="{4092923F-86FF-4655-9C1E-8250286C0C99}" type="presOf" srcId="{24F089D6-6625-4182-808E-5EF555288CB9}" destId="{1318B5F0-F075-4F20-AAFF-4A9F4F46667D}" srcOrd="0" destOrd="0" presId="urn:microsoft.com/office/officeart/2005/8/layout/pyramid1"/>
    <dgm:cxn modelId="{E4618D40-2D22-4503-87A9-69AEDDD01D1D}" srcId="{70A0F8F3-8D4B-4230-983A-C75597F95356}" destId="{B5325DE9-F7EF-448E-9ECA-57D3D4B098BC}" srcOrd="6" destOrd="0" parTransId="{44E7122B-9A78-434E-BB16-A5B3A60CF1AF}" sibTransId="{EFC41F17-B99B-4591-9A6B-6053F30C6630}"/>
    <dgm:cxn modelId="{FFE64763-2C46-40E0-A0CC-64BB9D5DD9AE}" type="presOf" srcId="{70A0F8F3-8D4B-4230-983A-C75597F95356}" destId="{81104810-3ABF-4BA9-9404-FACB08FF098D}" srcOrd="0" destOrd="0" presId="urn:microsoft.com/office/officeart/2005/8/layout/pyramid1"/>
    <dgm:cxn modelId="{85339366-A13F-4C79-ACBA-F0C766B78628}" srcId="{70A0F8F3-8D4B-4230-983A-C75597F95356}" destId="{8C37FA92-C9A6-4AEA-9497-06FABA289118}" srcOrd="2" destOrd="0" parTransId="{BBFD546A-9A0D-4048-83E4-91312B675C2E}" sibTransId="{C4CE765F-A374-4E84-9ECB-B582DD376A3B}"/>
    <dgm:cxn modelId="{3196C747-4381-452D-BB73-350BB50DDF00}" type="presOf" srcId="{8C37FA92-C9A6-4AEA-9497-06FABA289118}" destId="{5080B030-58AA-4633-98FA-4DE9FC5F4622}" srcOrd="1" destOrd="0" presId="urn:microsoft.com/office/officeart/2005/8/layout/pyramid1"/>
    <dgm:cxn modelId="{46B79F68-1E73-47A1-9FAF-CC6E844A1333}" type="presOf" srcId="{B5325DE9-F7EF-448E-9ECA-57D3D4B098BC}" destId="{B9E38B17-7867-415F-89EF-58559CAB84F8}" srcOrd="0" destOrd="0" presId="urn:microsoft.com/office/officeart/2005/8/layout/pyramid1"/>
    <dgm:cxn modelId="{43DD1269-B893-4412-A79E-D9767E51916F}" srcId="{70A0F8F3-8D4B-4230-983A-C75597F95356}" destId="{A2645852-88FA-4AB5-9F24-5B16E6F5C96D}" srcOrd="5" destOrd="0" parTransId="{A1EE185F-2E4A-4064-943F-1DB2988B91FA}" sibTransId="{B6139EFD-DECB-4778-8FCB-B3BD60D22B34}"/>
    <dgm:cxn modelId="{75C82F53-7CA7-4C2F-BF82-E773A9F16920}" type="presOf" srcId="{A2645852-88FA-4AB5-9F24-5B16E6F5C96D}" destId="{D096E177-16DC-4A51-96D5-69C9B04966B7}" srcOrd="1" destOrd="0" presId="urn:microsoft.com/office/officeart/2005/8/layout/pyramid1"/>
    <dgm:cxn modelId="{4197A474-2A4C-440D-A86C-2DEAF8C6FAF9}" type="presOf" srcId="{B5325DE9-F7EF-448E-9ECA-57D3D4B098BC}" destId="{AA186A67-2925-479E-BA42-C4E2C3D9478C}" srcOrd="1" destOrd="0" presId="urn:microsoft.com/office/officeart/2005/8/layout/pyramid1"/>
    <dgm:cxn modelId="{5475535A-C405-489F-8C81-4D1500BD959F}" type="presOf" srcId="{42F5DF73-F1A8-43D7-A321-9AD3923A472D}" destId="{6C778650-E330-465E-8CE7-49D426BF3C2D}" srcOrd="1" destOrd="0" presId="urn:microsoft.com/office/officeart/2005/8/layout/pyramid1"/>
    <dgm:cxn modelId="{BCACFC7F-991A-4F1C-A2FB-F07141B7B04F}" type="presOf" srcId="{2F56CC53-23BB-46AE-A6D1-D67A225549D3}" destId="{2EF683ED-CBF1-4842-B384-0B500D4CE77E}" srcOrd="0" destOrd="0" presId="urn:microsoft.com/office/officeart/2005/8/layout/pyramid1"/>
    <dgm:cxn modelId="{E7FBBF8A-D0B9-42DE-9803-A8E9C6F3F51F}" type="presOf" srcId="{ACE30201-74E2-489C-AF7A-6E36ED90755B}" destId="{1891783D-5C26-4873-A457-F5C65FB31698}" srcOrd="1" destOrd="0" presId="urn:microsoft.com/office/officeart/2005/8/layout/pyramid1"/>
    <dgm:cxn modelId="{16504793-0598-41B4-B62A-CF779FA28D83}" type="presOf" srcId="{2F56CC53-23BB-46AE-A6D1-D67A225549D3}" destId="{4759F05B-83F0-445E-9532-D94CF5ED3FED}" srcOrd="1" destOrd="0" presId="urn:microsoft.com/office/officeart/2005/8/layout/pyramid1"/>
    <dgm:cxn modelId="{5D20F79E-79EE-44F5-B0AA-90E147DB9785}" type="presOf" srcId="{24F089D6-6625-4182-808E-5EF555288CB9}" destId="{57BC1D80-2E2E-4781-9288-9E2A03310A0E}" srcOrd="1" destOrd="0" presId="urn:microsoft.com/office/officeart/2005/8/layout/pyramid1"/>
    <dgm:cxn modelId="{69694AA7-98DA-4B41-A390-59489A7A51B4}" srcId="{70A0F8F3-8D4B-4230-983A-C75597F95356}" destId="{ACE30201-74E2-489C-AF7A-6E36ED90755B}" srcOrd="0" destOrd="0" parTransId="{33CCB17A-632C-4AB2-B36F-AC4019233CB7}" sibTransId="{51445D24-D967-4D82-9735-02819C59B365}"/>
    <dgm:cxn modelId="{6D11A2A9-DB4B-4FCE-BD3B-274112848E30}" type="presOf" srcId="{ACE30201-74E2-489C-AF7A-6E36ED90755B}" destId="{A2992440-5EF0-40D0-BEE2-0B8B1F2B2C4D}" srcOrd="0" destOrd="0" presId="urn:microsoft.com/office/officeart/2005/8/layout/pyramid1"/>
    <dgm:cxn modelId="{F15360B3-0151-464D-A7BD-AF5BB877E795}" type="presOf" srcId="{42F5DF73-F1A8-43D7-A321-9AD3923A472D}" destId="{B5534D99-5DB2-40B2-8470-B342F4E624DE}" srcOrd="0" destOrd="0" presId="urn:microsoft.com/office/officeart/2005/8/layout/pyramid1"/>
    <dgm:cxn modelId="{FF608EE2-F99C-49B9-A0C9-48ED06917A64}" srcId="{70A0F8F3-8D4B-4230-983A-C75597F95356}" destId="{42F5DF73-F1A8-43D7-A321-9AD3923A472D}" srcOrd="1" destOrd="0" parTransId="{119DD70E-17E9-4277-8B21-061D2A5A33D5}" sibTransId="{375D89D5-4D91-4BCD-97E1-648B8F577830}"/>
    <dgm:cxn modelId="{F9D9E7E6-BE9A-41CA-91ED-51B4DC530F25}" type="presOf" srcId="{D5C2B012-6ECB-4D86-97F0-84137C121365}" destId="{DADD221A-6BD5-453F-BC1E-F5B5406661A9}" srcOrd="0" destOrd="0" presId="urn:microsoft.com/office/officeart/2005/8/layout/pyramid1"/>
    <dgm:cxn modelId="{20832062-1ECD-4BCB-9224-92E60D716779}" type="presParOf" srcId="{81104810-3ABF-4BA9-9404-FACB08FF098D}" destId="{8D42932B-3B66-4337-861F-8A68D03105BB}" srcOrd="0" destOrd="0" presId="urn:microsoft.com/office/officeart/2005/8/layout/pyramid1"/>
    <dgm:cxn modelId="{C343B02A-ABF3-475D-9B7D-CE15377E4E39}" type="presParOf" srcId="{8D42932B-3B66-4337-861F-8A68D03105BB}" destId="{A2992440-5EF0-40D0-BEE2-0B8B1F2B2C4D}" srcOrd="0" destOrd="0" presId="urn:microsoft.com/office/officeart/2005/8/layout/pyramid1"/>
    <dgm:cxn modelId="{07CF208E-A243-44F6-8848-7CE064269246}" type="presParOf" srcId="{8D42932B-3B66-4337-861F-8A68D03105BB}" destId="{1891783D-5C26-4873-A457-F5C65FB31698}" srcOrd="1" destOrd="0" presId="urn:microsoft.com/office/officeart/2005/8/layout/pyramid1"/>
    <dgm:cxn modelId="{8D534BBD-690D-433E-B7FF-597FF50CD26C}" type="presParOf" srcId="{81104810-3ABF-4BA9-9404-FACB08FF098D}" destId="{9ED61110-B6B5-448F-8894-C7C10B8CC77A}" srcOrd="1" destOrd="0" presId="urn:microsoft.com/office/officeart/2005/8/layout/pyramid1"/>
    <dgm:cxn modelId="{224A18AF-DEB4-48DA-B318-7755FDA84A26}" type="presParOf" srcId="{9ED61110-B6B5-448F-8894-C7C10B8CC77A}" destId="{B5534D99-5DB2-40B2-8470-B342F4E624DE}" srcOrd="0" destOrd="0" presId="urn:microsoft.com/office/officeart/2005/8/layout/pyramid1"/>
    <dgm:cxn modelId="{94DA1997-680F-42FF-A5F0-4847063CF850}" type="presParOf" srcId="{9ED61110-B6B5-448F-8894-C7C10B8CC77A}" destId="{6C778650-E330-465E-8CE7-49D426BF3C2D}" srcOrd="1" destOrd="0" presId="urn:microsoft.com/office/officeart/2005/8/layout/pyramid1"/>
    <dgm:cxn modelId="{81FE1D87-E173-4FA1-94FA-025B088944F0}" type="presParOf" srcId="{81104810-3ABF-4BA9-9404-FACB08FF098D}" destId="{A1F96639-0D77-4BF6-A44A-E8D1E8B7424F}" srcOrd="2" destOrd="0" presId="urn:microsoft.com/office/officeart/2005/8/layout/pyramid1"/>
    <dgm:cxn modelId="{E7378172-19F6-405B-83E8-3BDCDB8410DE}" type="presParOf" srcId="{A1F96639-0D77-4BF6-A44A-E8D1E8B7424F}" destId="{48184B50-7C3C-4A00-B671-80428ED261B9}" srcOrd="0" destOrd="0" presId="urn:microsoft.com/office/officeart/2005/8/layout/pyramid1"/>
    <dgm:cxn modelId="{197267F1-B742-46FB-8229-CB32893E5C0D}" type="presParOf" srcId="{A1F96639-0D77-4BF6-A44A-E8D1E8B7424F}" destId="{5080B030-58AA-4633-98FA-4DE9FC5F4622}" srcOrd="1" destOrd="0" presId="urn:microsoft.com/office/officeart/2005/8/layout/pyramid1"/>
    <dgm:cxn modelId="{EC83A0AB-C74C-4E0E-9C8C-EED5F1A9DBD1}" type="presParOf" srcId="{81104810-3ABF-4BA9-9404-FACB08FF098D}" destId="{D412DA35-B335-4617-BB07-AF0F03469328}" srcOrd="3" destOrd="0" presId="urn:microsoft.com/office/officeart/2005/8/layout/pyramid1"/>
    <dgm:cxn modelId="{206B9FB1-0769-44D4-BB4F-88933C2E3387}" type="presParOf" srcId="{D412DA35-B335-4617-BB07-AF0F03469328}" destId="{1318B5F0-F075-4F20-AAFF-4A9F4F46667D}" srcOrd="0" destOrd="0" presId="urn:microsoft.com/office/officeart/2005/8/layout/pyramid1"/>
    <dgm:cxn modelId="{AA909E0D-57A3-41B0-A68C-D388E90871DC}" type="presParOf" srcId="{D412DA35-B335-4617-BB07-AF0F03469328}" destId="{57BC1D80-2E2E-4781-9288-9E2A03310A0E}" srcOrd="1" destOrd="0" presId="urn:microsoft.com/office/officeart/2005/8/layout/pyramid1"/>
    <dgm:cxn modelId="{8AFC6A23-BB22-4E26-A7A1-2E2C89B33F78}" type="presParOf" srcId="{81104810-3ABF-4BA9-9404-FACB08FF098D}" destId="{892D3D0F-5D6F-4D27-88FE-990C3BB07567}" srcOrd="4" destOrd="0" presId="urn:microsoft.com/office/officeart/2005/8/layout/pyramid1"/>
    <dgm:cxn modelId="{D8E70780-6081-4D88-B027-896DF9E4DE2F}" type="presParOf" srcId="{892D3D0F-5D6F-4D27-88FE-990C3BB07567}" destId="{2EF683ED-CBF1-4842-B384-0B500D4CE77E}" srcOrd="0" destOrd="0" presId="urn:microsoft.com/office/officeart/2005/8/layout/pyramid1"/>
    <dgm:cxn modelId="{F0F394E2-9759-4E88-BF40-F58A11204F80}" type="presParOf" srcId="{892D3D0F-5D6F-4D27-88FE-990C3BB07567}" destId="{4759F05B-83F0-445E-9532-D94CF5ED3FED}" srcOrd="1" destOrd="0" presId="urn:microsoft.com/office/officeart/2005/8/layout/pyramid1"/>
    <dgm:cxn modelId="{56784CBE-1078-4C00-9E0B-B1A27944B932}" type="presParOf" srcId="{81104810-3ABF-4BA9-9404-FACB08FF098D}" destId="{2479B964-D048-4D96-8B69-0037587126C8}" srcOrd="5" destOrd="0" presId="urn:microsoft.com/office/officeart/2005/8/layout/pyramid1"/>
    <dgm:cxn modelId="{05652354-58B9-4710-97C3-E574FAE78292}" type="presParOf" srcId="{2479B964-D048-4D96-8B69-0037587126C8}" destId="{3CF721D8-B5EF-4353-BA14-FEB6B0A3DA21}" srcOrd="0" destOrd="0" presId="urn:microsoft.com/office/officeart/2005/8/layout/pyramid1"/>
    <dgm:cxn modelId="{E7588065-BA1A-4A3F-91F5-ED7C8896CC8C}" type="presParOf" srcId="{2479B964-D048-4D96-8B69-0037587126C8}" destId="{D096E177-16DC-4A51-96D5-69C9B04966B7}" srcOrd="1" destOrd="0" presId="urn:microsoft.com/office/officeart/2005/8/layout/pyramid1"/>
    <dgm:cxn modelId="{4CB6F94F-A327-480F-A340-09E84C566EDA}" type="presParOf" srcId="{81104810-3ABF-4BA9-9404-FACB08FF098D}" destId="{5288A1AF-A9F8-48E9-B383-30DA55D89AC1}" srcOrd="6" destOrd="0" presId="urn:microsoft.com/office/officeart/2005/8/layout/pyramid1"/>
    <dgm:cxn modelId="{E31A234E-9E1A-4152-B9CD-B14D4F00DF0A}" type="presParOf" srcId="{5288A1AF-A9F8-48E9-B383-30DA55D89AC1}" destId="{B9E38B17-7867-415F-89EF-58559CAB84F8}" srcOrd="0" destOrd="0" presId="urn:microsoft.com/office/officeart/2005/8/layout/pyramid1"/>
    <dgm:cxn modelId="{44F3EFE1-82FB-4CC0-999D-BBC7F729888B}" type="presParOf" srcId="{5288A1AF-A9F8-48E9-B383-30DA55D89AC1}" destId="{AA186A67-2925-479E-BA42-C4E2C3D9478C}" srcOrd="1" destOrd="0" presId="urn:microsoft.com/office/officeart/2005/8/layout/pyramid1"/>
    <dgm:cxn modelId="{8EB68A7D-53AE-4947-BF0E-E0B905E5494C}" type="presParOf" srcId="{81104810-3ABF-4BA9-9404-FACB08FF098D}" destId="{49B8DFE7-F608-417A-A691-412944DB6B4E}" srcOrd="7" destOrd="0" presId="urn:microsoft.com/office/officeart/2005/8/layout/pyramid1"/>
    <dgm:cxn modelId="{266E8CF0-9EF6-402C-8F96-213162F90332}" type="presParOf" srcId="{49B8DFE7-F608-417A-A691-412944DB6B4E}" destId="{DADD221A-6BD5-453F-BC1E-F5B5406661A9}" srcOrd="0" destOrd="0" presId="urn:microsoft.com/office/officeart/2005/8/layout/pyramid1"/>
    <dgm:cxn modelId="{7C8CBE5C-6FA5-4C20-8A4B-F765EBD40D91}" type="presParOf" srcId="{49B8DFE7-F608-417A-A691-412944DB6B4E}" destId="{00A99A60-CB44-4000-9B87-D8D1ABCE87E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A2B69-85C9-45FE-827C-4E88ED2EE5C6}"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GB"/>
        </a:p>
      </dgm:t>
    </dgm:pt>
    <dgm:pt modelId="{4B0B0578-0BCB-47C0-9AC5-EAD9CCF0F3A4}">
      <dgm:prSet phldrT="[Text]"/>
      <dgm:spPr/>
      <dgm:t>
        <a:bodyPr/>
        <a:lstStyle/>
        <a:p>
          <a:r>
            <a:rPr lang="en-GB"/>
            <a:t>Chief Constable</a:t>
          </a:r>
        </a:p>
      </dgm:t>
    </dgm:pt>
    <dgm:pt modelId="{B7FB7E8B-93DD-49E9-BCF3-1F11FD479A6C}" type="parTrans" cxnId="{654C6C8A-B9A9-438A-B618-175482CBC253}">
      <dgm:prSet/>
      <dgm:spPr/>
      <dgm:t>
        <a:bodyPr/>
        <a:lstStyle/>
        <a:p>
          <a:endParaRPr lang="en-GB"/>
        </a:p>
      </dgm:t>
    </dgm:pt>
    <dgm:pt modelId="{97EA4C58-AA1D-473A-B7A0-419737051603}" type="sibTrans" cxnId="{654C6C8A-B9A9-438A-B618-175482CBC253}">
      <dgm:prSet/>
      <dgm:spPr/>
      <dgm:t>
        <a:bodyPr/>
        <a:lstStyle/>
        <a:p>
          <a:endParaRPr lang="en-GB"/>
        </a:p>
      </dgm:t>
    </dgm:pt>
    <dgm:pt modelId="{F8E64E26-7058-49F0-96ED-B4886C05CCF2}">
      <dgm:prSet phldrT="[Text]"/>
      <dgm:spPr/>
      <dgm:t>
        <a:bodyPr/>
        <a:lstStyle/>
        <a:p>
          <a:r>
            <a:rPr lang="en-GB"/>
            <a:t>PCC</a:t>
          </a:r>
        </a:p>
      </dgm:t>
    </dgm:pt>
    <dgm:pt modelId="{3061937C-19F0-48F8-8523-1AE9ED7AA217}" type="parTrans" cxnId="{C2827271-AFF8-41A7-A3CB-B2A660CF96DB}">
      <dgm:prSet/>
      <dgm:spPr/>
      <dgm:t>
        <a:bodyPr/>
        <a:lstStyle/>
        <a:p>
          <a:endParaRPr lang="en-GB"/>
        </a:p>
      </dgm:t>
    </dgm:pt>
    <dgm:pt modelId="{294B0935-73A1-417B-9288-5ACF38BB2FE8}" type="sibTrans" cxnId="{C2827271-AFF8-41A7-A3CB-B2A660CF96DB}">
      <dgm:prSet/>
      <dgm:spPr/>
      <dgm:t>
        <a:bodyPr/>
        <a:lstStyle/>
        <a:p>
          <a:endParaRPr lang="en-GB"/>
        </a:p>
      </dgm:t>
    </dgm:pt>
    <dgm:pt modelId="{2906DDE1-19F7-4140-B95B-AD4D6594D894}">
      <dgm:prSet phldrT="[Text]"/>
      <dgm:spPr/>
      <dgm:t>
        <a:bodyPr/>
        <a:lstStyle/>
        <a:p>
          <a:r>
            <a:rPr lang="en-GB"/>
            <a:t>College of Policing</a:t>
          </a:r>
        </a:p>
      </dgm:t>
    </dgm:pt>
    <dgm:pt modelId="{E6A0487A-CB87-457C-A6FC-A60DE4AC5237}" type="parTrans" cxnId="{18A51570-F640-42A4-9F0C-506E28AE058D}">
      <dgm:prSet/>
      <dgm:spPr/>
      <dgm:t>
        <a:bodyPr/>
        <a:lstStyle/>
        <a:p>
          <a:endParaRPr lang="en-GB"/>
        </a:p>
      </dgm:t>
    </dgm:pt>
    <dgm:pt modelId="{EF57B961-4953-44C3-81C6-5DABCD700A49}" type="sibTrans" cxnId="{18A51570-F640-42A4-9F0C-506E28AE058D}">
      <dgm:prSet/>
      <dgm:spPr/>
      <dgm:t>
        <a:bodyPr/>
        <a:lstStyle/>
        <a:p>
          <a:endParaRPr lang="en-GB"/>
        </a:p>
      </dgm:t>
    </dgm:pt>
    <dgm:pt modelId="{52DF3A4F-90BC-4BE4-90AC-092B4814D057}">
      <dgm:prSet phldrT="[Text]"/>
      <dgm:spPr/>
      <dgm:t>
        <a:bodyPr/>
        <a:lstStyle/>
        <a:p>
          <a:r>
            <a:rPr lang="en-GB"/>
            <a:t>HMICFRS</a:t>
          </a:r>
        </a:p>
      </dgm:t>
    </dgm:pt>
    <dgm:pt modelId="{ABD333F5-5C11-4C5A-AA3B-868F265272F0}" type="parTrans" cxnId="{CC9F67EE-8A3A-4ED7-A399-C476AF598533}">
      <dgm:prSet/>
      <dgm:spPr/>
      <dgm:t>
        <a:bodyPr/>
        <a:lstStyle/>
        <a:p>
          <a:endParaRPr lang="en-GB"/>
        </a:p>
      </dgm:t>
    </dgm:pt>
    <dgm:pt modelId="{6D6A78FC-26A4-474F-9A78-1AA4812FF840}" type="sibTrans" cxnId="{CC9F67EE-8A3A-4ED7-A399-C476AF598533}">
      <dgm:prSet/>
      <dgm:spPr/>
      <dgm:t>
        <a:bodyPr/>
        <a:lstStyle/>
        <a:p>
          <a:endParaRPr lang="en-GB"/>
        </a:p>
      </dgm:t>
    </dgm:pt>
    <dgm:pt modelId="{F16E049B-91AF-415C-8ADB-1E7027580CAC}">
      <dgm:prSet phldrT="[Text]"/>
      <dgm:spPr/>
      <dgm:t>
        <a:bodyPr/>
        <a:lstStyle/>
        <a:p>
          <a:r>
            <a:rPr lang="en-GB"/>
            <a:t>NPCC</a:t>
          </a:r>
        </a:p>
      </dgm:t>
    </dgm:pt>
    <dgm:pt modelId="{FEDB7534-7065-47F8-8F96-DEE0750B32B7}" type="parTrans" cxnId="{6228D59D-8030-476A-AF1A-473BF4DAE0A5}">
      <dgm:prSet/>
      <dgm:spPr/>
      <dgm:t>
        <a:bodyPr/>
        <a:lstStyle/>
        <a:p>
          <a:endParaRPr lang="en-GB"/>
        </a:p>
      </dgm:t>
    </dgm:pt>
    <dgm:pt modelId="{AC20996F-A379-496E-A157-F4FEF15260C1}" type="sibTrans" cxnId="{6228D59D-8030-476A-AF1A-473BF4DAE0A5}">
      <dgm:prSet/>
      <dgm:spPr/>
      <dgm:t>
        <a:bodyPr/>
        <a:lstStyle/>
        <a:p>
          <a:endParaRPr lang="en-GB"/>
        </a:p>
      </dgm:t>
    </dgm:pt>
    <dgm:pt modelId="{399EA1FF-E8CA-4024-B6C9-61B010DB77FE}">
      <dgm:prSet/>
      <dgm:spPr/>
      <dgm:t>
        <a:bodyPr/>
        <a:lstStyle/>
        <a:p>
          <a:r>
            <a:rPr lang="en-GB"/>
            <a:t>Home Office</a:t>
          </a:r>
        </a:p>
      </dgm:t>
    </dgm:pt>
    <dgm:pt modelId="{137B3BF5-B923-4304-8CD0-EA8C026A9013}" type="parTrans" cxnId="{A2C9B19E-6C69-4BAD-ADD3-68B0124D524E}">
      <dgm:prSet/>
      <dgm:spPr/>
      <dgm:t>
        <a:bodyPr/>
        <a:lstStyle/>
        <a:p>
          <a:endParaRPr lang="en-GB"/>
        </a:p>
      </dgm:t>
    </dgm:pt>
    <dgm:pt modelId="{7C9B6CEA-C4F2-4391-BDA4-8F5CD7E5317F}" type="sibTrans" cxnId="{A2C9B19E-6C69-4BAD-ADD3-68B0124D524E}">
      <dgm:prSet/>
      <dgm:spPr/>
      <dgm:t>
        <a:bodyPr/>
        <a:lstStyle/>
        <a:p>
          <a:endParaRPr lang="en-GB"/>
        </a:p>
      </dgm:t>
    </dgm:pt>
    <dgm:pt modelId="{75688413-A20D-46B6-9DB9-A1AF991F30AE}">
      <dgm:prSet/>
      <dgm:spPr/>
      <dgm:t>
        <a:bodyPr/>
        <a:lstStyle/>
        <a:p>
          <a:r>
            <a:rPr lang="en-GB"/>
            <a:t>Regional partners</a:t>
          </a:r>
        </a:p>
      </dgm:t>
    </dgm:pt>
    <dgm:pt modelId="{6E033276-0ED4-4142-8E9E-735041BE9D78}" type="parTrans" cxnId="{7C24F631-DE07-4C01-A9B1-0C2AAAD993CA}">
      <dgm:prSet/>
      <dgm:spPr/>
      <dgm:t>
        <a:bodyPr/>
        <a:lstStyle/>
        <a:p>
          <a:endParaRPr lang="en-GB"/>
        </a:p>
      </dgm:t>
    </dgm:pt>
    <dgm:pt modelId="{F739875D-D01B-4CFF-BE5F-05A70E8B56C1}" type="sibTrans" cxnId="{7C24F631-DE07-4C01-A9B1-0C2AAAD993CA}">
      <dgm:prSet/>
      <dgm:spPr/>
      <dgm:t>
        <a:bodyPr/>
        <a:lstStyle/>
        <a:p>
          <a:endParaRPr lang="en-GB"/>
        </a:p>
      </dgm:t>
    </dgm:pt>
    <dgm:pt modelId="{2E465045-E3F7-4971-A2FD-0716689A588C}">
      <dgm:prSet/>
      <dgm:spPr/>
      <dgm:t>
        <a:bodyPr/>
        <a:lstStyle/>
        <a:p>
          <a:r>
            <a:rPr lang="en-GB"/>
            <a:t>Ministry of Justice</a:t>
          </a:r>
        </a:p>
      </dgm:t>
    </dgm:pt>
    <dgm:pt modelId="{B7880918-F9D8-4047-B751-9E7CF70F972D}" type="parTrans" cxnId="{8589C7E6-D421-49B2-A8BA-0886892AC72C}">
      <dgm:prSet/>
      <dgm:spPr/>
      <dgm:t>
        <a:bodyPr/>
        <a:lstStyle/>
        <a:p>
          <a:endParaRPr lang="en-GB"/>
        </a:p>
      </dgm:t>
    </dgm:pt>
    <dgm:pt modelId="{95701334-36A2-4EDF-9C4C-F7FB889A44E5}" type="sibTrans" cxnId="{8589C7E6-D421-49B2-A8BA-0886892AC72C}">
      <dgm:prSet/>
      <dgm:spPr/>
      <dgm:t>
        <a:bodyPr/>
        <a:lstStyle/>
        <a:p>
          <a:endParaRPr lang="en-GB"/>
        </a:p>
      </dgm:t>
    </dgm:pt>
    <dgm:pt modelId="{880E84ED-D693-465D-8261-47E7F268C52A}">
      <dgm:prSet/>
      <dgm:spPr/>
      <dgm:t>
        <a:bodyPr/>
        <a:lstStyle/>
        <a:p>
          <a:r>
            <a:rPr lang="en-GB"/>
            <a:t>Local partners</a:t>
          </a:r>
        </a:p>
      </dgm:t>
    </dgm:pt>
    <dgm:pt modelId="{DC8FB773-B53E-47F8-BD7B-1250B2E9E859}" type="parTrans" cxnId="{381744A8-1502-457D-9852-F2DC629B8B5B}">
      <dgm:prSet/>
      <dgm:spPr/>
      <dgm:t>
        <a:bodyPr/>
        <a:lstStyle/>
        <a:p>
          <a:endParaRPr lang="en-GB"/>
        </a:p>
      </dgm:t>
    </dgm:pt>
    <dgm:pt modelId="{0843F1FE-C263-4968-B38C-24B1DFAD344D}" type="sibTrans" cxnId="{381744A8-1502-457D-9852-F2DC629B8B5B}">
      <dgm:prSet/>
      <dgm:spPr/>
      <dgm:t>
        <a:bodyPr/>
        <a:lstStyle/>
        <a:p>
          <a:endParaRPr lang="en-GB"/>
        </a:p>
      </dgm:t>
    </dgm:pt>
    <dgm:pt modelId="{B7033A7F-7121-42FC-A3BE-CD221456D60B}">
      <dgm:prSet/>
      <dgm:spPr/>
      <dgm:t>
        <a:bodyPr/>
        <a:lstStyle/>
        <a:p>
          <a:r>
            <a:rPr lang="en-GB"/>
            <a:t>Federation / Trade Unions</a:t>
          </a:r>
        </a:p>
      </dgm:t>
    </dgm:pt>
    <dgm:pt modelId="{F54B3C81-7980-43A6-A863-7426FA28C6DB}" type="parTrans" cxnId="{3D33E32A-54B9-4019-91ED-DA66C0E5250C}">
      <dgm:prSet/>
      <dgm:spPr/>
      <dgm:t>
        <a:bodyPr/>
        <a:lstStyle/>
        <a:p>
          <a:endParaRPr lang="en-GB"/>
        </a:p>
      </dgm:t>
    </dgm:pt>
    <dgm:pt modelId="{ACA48058-CD6F-47F5-A737-BE5F818E4694}" type="sibTrans" cxnId="{3D33E32A-54B9-4019-91ED-DA66C0E5250C}">
      <dgm:prSet/>
      <dgm:spPr/>
      <dgm:t>
        <a:bodyPr/>
        <a:lstStyle/>
        <a:p>
          <a:endParaRPr lang="en-GB"/>
        </a:p>
      </dgm:t>
    </dgm:pt>
    <dgm:pt modelId="{7D87655B-25B9-4F29-83DF-7730626522B2}" type="pres">
      <dgm:prSet presAssocID="{198A2B69-85C9-45FE-827C-4E88ED2EE5C6}" presName="cycle" presStyleCnt="0">
        <dgm:presLayoutVars>
          <dgm:chMax val="1"/>
          <dgm:dir/>
          <dgm:animLvl val="ctr"/>
          <dgm:resizeHandles val="exact"/>
        </dgm:presLayoutVars>
      </dgm:prSet>
      <dgm:spPr/>
    </dgm:pt>
    <dgm:pt modelId="{ECCBEEC0-BA46-44EB-9B1E-828569495ECC}" type="pres">
      <dgm:prSet presAssocID="{4B0B0578-0BCB-47C0-9AC5-EAD9CCF0F3A4}" presName="centerShape" presStyleLbl="node0" presStyleIdx="0" presStyleCnt="1"/>
      <dgm:spPr/>
    </dgm:pt>
    <dgm:pt modelId="{469B8402-3E63-4EC4-88B4-29F67658AE97}" type="pres">
      <dgm:prSet presAssocID="{3061937C-19F0-48F8-8523-1AE9ED7AA217}" presName="Name9" presStyleLbl="parChTrans1D2" presStyleIdx="0" presStyleCnt="9"/>
      <dgm:spPr/>
    </dgm:pt>
    <dgm:pt modelId="{B8DE5112-5A5F-45A7-BD22-E869CB6CA78C}" type="pres">
      <dgm:prSet presAssocID="{3061937C-19F0-48F8-8523-1AE9ED7AA217}" presName="connTx" presStyleLbl="parChTrans1D2" presStyleIdx="0" presStyleCnt="9"/>
      <dgm:spPr/>
    </dgm:pt>
    <dgm:pt modelId="{66CBE4D6-5CF6-4660-B7E9-604B0361F8DE}" type="pres">
      <dgm:prSet presAssocID="{F8E64E26-7058-49F0-96ED-B4886C05CCF2}" presName="node" presStyleLbl="node1" presStyleIdx="0" presStyleCnt="9">
        <dgm:presLayoutVars>
          <dgm:bulletEnabled val="1"/>
        </dgm:presLayoutVars>
      </dgm:prSet>
      <dgm:spPr/>
    </dgm:pt>
    <dgm:pt modelId="{0992E2F8-1C25-4B43-9978-79183C2CE48C}" type="pres">
      <dgm:prSet presAssocID="{E6A0487A-CB87-457C-A6FC-A60DE4AC5237}" presName="Name9" presStyleLbl="parChTrans1D2" presStyleIdx="1" presStyleCnt="9"/>
      <dgm:spPr/>
    </dgm:pt>
    <dgm:pt modelId="{CE5469C0-7E54-4B2B-BD52-D366FE6C28BD}" type="pres">
      <dgm:prSet presAssocID="{E6A0487A-CB87-457C-A6FC-A60DE4AC5237}" presName="connTx" presStyleLbl="parChTrans1D2" presStyleIdx="1" presStyleCnt="9"/>
      <dgm:spPr/>
    </dgm:pt>
    <dgm:pt modelId="{E5AE03CB-7F45-4FB9-932B-C064AE7512F0}" type="pres">
      <dgm:prSet presAssocID="{2906DDE1-19F7-4140-B95B-AD4D6594D894}" presName="node" presStyleLbl="node1" presStyleIdx="1" presStyleCnt="9">
        <dgm:presLayoutVars>
          <dgm:bulletEnabled val="1"/>
        </dgm:presLayoutVars>
      </dgm:prSet>
      <dgm:spPr/>
    </dgm:pt>
    <dgm:pt modelId="{6B0CDAA9-D898-4E0A-AA69-06AA563625C5}" type="pres">
      <dgm:prSet presAssocID="{ABD333F5-5C11-4C5A-AA3B-868F265272F0}" presName="Name9" presStyleLbl="parChTrans1D2" presStyleIdx="2" presStyleCnt="9"/>
      <dgm:spPr/>
    </dgm:pt>
    <dgm:pt modelId="{5E22679E-5C39-4F53-82CC-A4F550E71B39}" type="pres">
      <dgm:prSet presAssocID="{ABD333F5-5C11-4C5A-AA3B-868F265272F0}" presName="connTx" presStyleLbl="parChTrans1D2" presStyleIdx="2" presStyleCnt="9"/>
      <dgm:spPr/>
    </dgm:pt>
    <dgm:pt modelId="{D60D13EC-6D22-4EB9-9EF9-F097B5D9E567}" type="pres">
      <dgm:prSet presAssocID="{52DF3A4F-90BC-4BE4-90AC-092B4814D057}" presName="node" presStyleLbl="node1" presStyleIdx="2" presStyleCnt="9">
        <dgm:presLayoutVars>
          <dgm:bulletEnabled val="1"/>
        </dgm:presLayoutVars>
      </dgm:prSet>
      <dgm:spPr/>
    </dgm:pt>
    <dgm:pt modelId="{09E110E2-CA1E-4C5D-9B64-197789C60BBA}" type="pres">
      <dgm:prSet presAssocID="{FEDB7534-7065-47F8-8F96-DEE0750B32B7}" presName="Name9" presStyleLbl="parChTrans1D2" presStyleIdx="3" presStyleCnt="9"/>
      <dgm:spPr/>
    </dgm:pt>
    <dgm:pt modelId="{9A1DD6F8-BA8E-43C3-ADD9-7DB664CE59C0}" type="pres">
      <dgm:prSet presAssocID="{FEDB7534-7065-47F8-8F96-DEE0750B32B7}" presName="connTx" presStyleLbl="parChTrans1D2" presStyleIdx="3" presStyleCnt="9"/>
      <dgm:spPr/>
    </dgm:pt>
    <dgm:pt modelId="{D04B884C-5987-4782-BA3A-1FC77C63FCC4}" type="pres">
      <dgm:prSet presAssocID="{F16E049B-91AF-415C-8ADB-1E7027580CAC}" presName="node" presStyleLbl="node1" presStyleIdx="3" presStyleCnt="9">
        <dgm:presLayoutVars>
          <dgm:bulletEnabled val="1"/>
        </dgm:presLayoutVars>
      </dgm:prSet>
      <dgm:spPr/>
    </dgm:pt>
    <dgm:pt modelId="{E3146F96-C0DB-4FA7-BBB4-F1C2031C8330}" type="pres">
      <dgm:prSet presAssocID="{137B3BF5-B923-4304-8CD0-EA8C026A9013}" presName="Name9" presStyleLbl="parChTrans1D2" presStyleIdx="4" presStyleCnt="9"/>
      <dgm:spPr/>
    </dgm:pt>
    <dgm:pt modelId="{9ACDF59D-C8E4-4FC6-B327-1E6E9E540778}" type="pres">
      <dgm:prSet presAssocID="{137B3BF5-B923-4304-8CD0-EA8C026A9013}" presName="connTx" presStyleLbl="parChTrans1D2" presStyleIdx="4" presStyleCnt="9"/>
      <dgm:spPr/>
    </dgm:pt>
    <dgm:pt modelId="{70D73C01-F58C-4E5E-B5C8-EB50791637A6}" type="pres">
      <dgm:prSet presAssocID="{399EA1FF-E8CA-4024-B6C9-61B010DB77FE}" presName="node" presStyleLbl="node1" presStyleIdx="4" presStyleCnt="9">
        <dgm:presLayoutVars>
          <dgm:bulletEnabled val="1"/>
        </dgm:presLayoutVars>
      </dgm:prSet>
      <dgm:spPr/>
    </dgm:pt>
    <dgm:pt modelId="{E6A6B4E8-7D61-4705-AFB2-9C74737D5A49}" type="pres">
      <dgm:prSet presAssocID="{6E033276-0ED4-4142-8E9E-735041BE9D78}" presName="Name9" presStyleLbl="parChTrans1D2" presStyleIdx="5" presStyleCnt="9"/>
      <dgm:spPr/>
    </dgm:pt>
    <dgm:pt modelId="{75B119AD-66D0-4797-B100-8D2D9A2BCD1C}" type="pres">
      <dgm:prSet presAssocID="{6E033276-0ED4-4142-8E9E-735041BE9D78}" presName="connTx" presStyleLbl="parChTrans1D2" presStyleIdx="5" presStyleCnt="9"/>
      <dgm:spPr/>
    </dgm:pt>
    <dgm:pt modelId="{A826D393-E83C-4252-AFEC-5E955831792E}" type="pres">
      <dgm:prSet presAssocID="{75688413-A20D-46B6-9DB9-A1AF991F30AE}" presName="node" presStyleLbl="node1" presStyleIdx="5" presStyleCnt="9">
        <dgm:presLayoutVars>
          <dgm:bulletEnabled val="1"/>
        </dgm:presLayoutVars>
      </dgm:prSet>
      <dgm:spPr/>
    </dgm:pt>
    <dgm:pt modelId="{A37130EC-1B99-4B97-BEBF-C6E1E9A49CFD}" type="pres">
      <dgm:prSet presAssocID="{DC8FB773-B53E-47F8-BD7B-1250B2E9E859}" presName="Name9" presStyleLbl="parChTrans1D2" presStyleIdx="6" presStyleCnt="9"/>
      <dgm:spPr/>
    </dgm:pt>
    <dgm:pt modelId="{3E79C965-6431-4AA4-A8E2-CF46E1B64FEC}" type="pres">
      <dgm:prSet presAssocID="{DC8FB773-B53E-47F8-BD7B-1250B2E9E859}" presName="connTx" presStyleLbl="parChTrans1D2" presStyleIdx="6" presStyleCnt="9"/>
      <dgm:spPr/>
    </dgm:pt>
    <dgm:pt modelId="{0EA5D0FB-FA21-448D-B387-971157A89166}" type="pres">
      <dgm:prSet presAssocID="{880E84ED-D693-465D-8261-47E7F268C52A}" presName="node" presStyleLbl="node1" presStyleIdx="6" presStyleCnt="9">
        <dgm:presLayoutVars>
          <dgm:bulletEnabled val="1"/>
        </dgm:presLayoutVars>
      </dgm:prSet>
      <dgm:spPr/>
    </dgm:pt>
    <dgm:pt modelId="{63CC1DC6-0A53-48CC-811E-4AF881D45680}" type="pres">
      <dgm:prSet presAssocID="{F54B3C81-7980-43A6-A863-7426FA28C6DB}" presName="Name9" presStyleLbl="parChTrans1D2" presStyleIdx="7" presStyleCnt="9"/>
      <dgm:spPr/>
    </dgm:pt>
    <dgm:pt modelId="{A47AE69E-D4C8-4B1B-B643-5C17B19F9B77}" type="pres">
      <dgm:prSet presAssocID="{F54B3C81-7980-43A6-A863-7426FA28C6DB}" presName="connTx" presStyleLbl="parChTrans1D2" presStyleIdx="7" presStyleCnt="9"/>
      <dgm:spPr/>
    </dgm:pt>
    <dgm:pt modelId="{CB90CF7D-A383-4AB3-8001-BFDDF37756EA}" type="pres">
      <dgm:prSet presAssocID="{B7033A7F-7121-42FC-A3BE-CD221456D60B}" presName="node" presStyleLbl="node1" presStyleIdx="7" presStyleCnt="9">
        <dgm:presLayoutVars>
          <dgm:bulletEnabled val="1"/>
        </dgm:presLayoutVars>
      </dgm:prSet>
      <dgm:spPr/>
    </dgm:pt>
    <dgm:pt modelId="{AD709744-6CD8-4133-ACFA-BCDE64CA3D50}" type="pres">
      <dgm:prSet presAssocID="{B7880918-F9D8-4047-B751-9E7CF70F972D}" presName="Name9" presStyleLbl="parChTrans1D2" presStyleIdx="8" presStyleCnt="9"/>
      <dgm:spPr/>
    </dgm:pt>
    <dgm:pt modelId="{5CFE9C9E-9AA1-4C1E-89A6-255B81602407}" type="pres">
      <dgm:prSet presAssocID="{B7880918-F9D8-4047-B751-9E7CF70F972D}" presName="connTx" presStyleLbl="parChTrans1D2" presStyleIdx="8" presStyleCnt="9"/>
      <dgm:spPr/>
    </dgm:pt>
    <dgm:pt modelId="{986654ED-017F-40A2-95DB-22F67979E31C}" type="pres">
      <dgm:prSet presAssocID="{2E465045-E3F7-4971-A2FD-0716689A588C}" presName="node" presStyleLbl="node1" presStyleIdx="8" presStyleCnt="9">
        <dgm:presLayoutVars>
          <dgm:bulletEnabled val="1"/>
        </dgm:presLayoutVars>
      </dgm:prSet>
      <dgm:spPr/>
    </dgm:pt>
  </dgm:ptLst>
  <dgm:cxnLst>
    <dgm:cxn modelId="{EE61BA07-B3E0-4E38-910A-83F9B1F60A16}" type="presOf" srcId="{3061937C-19F0-48F8-8523-1AE9ED7AA217}" destId="{469B8402-3E63-4EC4-88B4-29F67658AE97}" srcOrd="0" destOrd="0" presId="urn:microsoft.com/office/officeart/2005/8/layout/radial1"/>
    <dgm:cxn modelId="{838E3A1A-E7C8-4C12-9A10-322EF40DCDE6}" type="presOf" srcId="{E6A0487A-CB87-457C-A6FC-A60DE4AC5237}" destId="{CE5469C0-7E54-4B2B-BD52-D366FE6C28BD}" srcOrd="1" destOrd="0" presId="urn:microsoft.com/office/officeart/2005/8/layout/radial1"/>
    <dgm:cxn modelId="{469C7620-ED31-4FD2-8A51-D96D4B844EEF}" type="presOf" srcId="{F54B3C81-7980-43A6-A863-7426FA28C6DB}" destId="{A47AE69E-D4C8-4B1B-B643-5C17B19F9B77}" srcOrd="1" destOrd="0" presId="urn:microsoft.com/office/officeart/2005/8/layout/radial1"/>
    <dgm:cxn modelId="{A5196624-3146-4E9B-B9E1-82C09633FEDB}" type="presOf" srcId="{6E033276-0ED4-4142-8E9E-735041BE9D78}" destId="{75B119AD-66D0-4797-B100-8D2D9A2BCD1C}" srcOrd="1" destOrd="0" presId="urn:microsoft.com/office/officeart/2005/8/layout/radial1"/>
    <dgm:cxn modelId="{318A3025-1FBC-4ED7-A230-E73BDA18BCDC}" type="presOf" srcId="{137B3BF5-B923-4304-8CD0-EA8C026A9013}" destId="{E3146F96-C0DB-4FA7-BBB4-F1C2031C8330}" srcOrd="0" destOrd="0" presId="urn:microsoft.com/office/officeart/2005/8/layout/radial1"/>
    <dgm:cxn modelId="{3D33E32A-54B9-4019-91ED-DA66C0E5250C}" srcId="{4B0B0578-0BCB-47C0-9AC5-EAD9CCF0F3A4}" destId="{B7033A7F-7121-42FC-A3BE-CD221456D60B}" srcOrd="7" destOrd="0" parTransId="{F54B3C81-7980-43A6-A863-7426FA28C6DB}" sibTransId="{ACA48058-CD6F-47F5-A737-BE5F818E4694}"/>
    <dgm:cxn modelId="{187C7B2B-7A27-4546-83A2-7370D2AA5C78}" type="presOf" srcId="{FEDB7534-7065-47F8-8F96-DEE0750B32B7}" destId="{09E110E2-CA1E-4C5D-9B64-197789C60BBA}" srcOrd="0" destOrd="0" presId="urn:microsoft.com/office/officeart/2005/8/layout/radial1"/>
    <dgm:cxn modelId="{8CF23C2D-CB48-47EF-A744-B8571E3B4554}" type="presOf" srcId="{ABD333F5-5C11-4C5A-AA3B-868F265272F0}" destId="{6B0CDAA9-D898-4E0A-AA69-06AA563625C5}" srcOrd="0" destOrd="0" presId="urn:microsoft.com/office/officeart/2005/8/layout/radial1"/>
    <dgm:cxn modelId="{7C24F631-DE07-4C01-A9B1-0C2AAAD993CA}" srcId="{4B0B0578-0BCB-47C0-9AC5-EAD9CCF0F3A4}" destId="{75688413-A20D-46B6-9DB9-A1AF991F30AE}" srcOrd="5" destOrd="0" parTransId="{6E033276-0ED4-4142-8E9E-735041BE9D78}" sibTransId="{F739875D-D01B-4CFF-BE5F-05A70E8B56C1}"/>
    <dgm:cxn modelId="{74875C60-7EEB-4F0D-88F3-E5E62D8BF771}" type="presOf" srcId="{75688413-A20D-46B6-9DB9-A1AF991F30AE}" destId="{A826D393-E83C-4252-AFEC-5E955831792E}" srcOrd="0" destOrd="0" presId="urn:microsoft.com/office/officeart/2005/8/layout/radial1"/>
    <dgm:cxn modelId="{F5A66360-D8AD-4C23-9662-EFC6D877FCC9}" type="presOf" srcId="{4B0B0578-0BCB-47C0-9AC5-EAD9CCF0F3A4}" destId="{ECCBEEC0-BA46-44EB-9B1E-828569495ECC}" srcOrd="0" destOrd="0" presId="urn:microsoft.com/office/officeart/2005/8/layout/radial1"/>
    <dgm:cxn modelId="{FF0C9464-373E-40C1-AAE8-4B20608A69F5}" type="presOf" srcId="{52DF3A4F-90BC-4BE4-90AC-092B4814D057}" destId="{D60D13EC-6D22-4EB9-9EF9-F097B5D9E567}" srcOrd="0" destOrd="0" presId="urn:microsoft.com/office/officeart/2005/8/layout/radial1"/>
    <dgm:cxn modelId="{2B458065-836B-4D64-B296-B2BE1A19796C}" type="presOf" srcId="{B7033A7F-7121-42FC-A3BE-CD221456D60B}" destId="{CB90CF7D-A383-4AB3-8001-BFDDF37756EA}" srcOrd="0" destOrd="0" presId="urn:microsoft.com/office/officeart/2005/8/layout/radial1"/>
    <dgm:cxn modelId="{8CFC6B4D-4B7B-455A-9A41-09FE49311296}" type="presOf" srcId="{F54B3C81-7980-43A6-A863-7426FA28C6DB}" destId="{63CC1DC6-0A53-48CC-811E-4AF881D45680}" srcOrd="0" destOrd="0" presId="urn:microsoft.com/office/officeart/2005/8/layout/radial1"/>
    <dgm:cxn modelId="{18A51570-F640-42A4-9F0C-506E28AE058D}" srcId="{4B0B0578-0BCB-47C0-9AC5-EAD9CCF0F3A4}" destId="{2906DDE1-19F7-4140-B95B-AD4D6594D894}" srcOrd="1" destOrd="0" parTransId="{E6A0487A-CB87-457C-A6FC-A60DE4AC5237}" sibTransId="{EF57B961-4953-44C3-81C6-5DABCD700A49}"/>
    <dgm:cxn modelId="{C2827271-AFF8-41A7-A3CB-B2A660CF96DB}" srcId="{4B0B0578-0BCB-47C0-9AC5-EAD9CCF0F3A4}" destId="{F8E64E26-7058-49F0-96ED-B4886C05CCF2}" srcOrd="0" destOrd="0" parTransId="{3061937C-19F0-48F8-8523-1AE9ED7AA217}" sibTransId="{294B0935-73A1-417B-9288-5ACF38BB2FE8}"/>
    <dgm:cxn modelId="{E4E0E757-5F7D-4F84-8D30-46564593C3D5}" type="presOf" srcId="{B7880918-F9D8-4047-B751-9E7CF70F972D}" destId="{5CFE9C9E-9AA1-4C1E-89A6-255B81602407}" srcOrd="1" destOrd="0" presId="urn:microsoft.com/office/officeart/2005/8/layout/radial1"/>
    <dgm:cxn modelId="{15244883-C058-482D-A6CF-8B185E6AF827}" type="presOf" srcId="{3061937C-19F0-48F8-8523-1AE9ED7AA217}" destId="{B8DE5112-5A5F-45A7-BD22-E869CB6CA78C}" srcOrd="1" destOrd="0" presId="urn:microsoft.com/office/officeart/2005/8/layout/radial1"/>
    <dgm:cxn modelId="{654C6C8A-B9A9-438A-B618-175482CBC253}" srcId="{198A2B69-85C9-45FE-827C-4E88ED2EE5C6}" destId="{4B0B0578-0BCB-47C0-9AC5-EAD9CCF0F3A4}" srcOrd="0" destOrd="0" parTransId="{B7FB7E8B-93DD-49E9-BCF3-1F11FD479A6C}" sibTransId="{97EA4C58-AA1D-473A-B7A0-419737051603}"/>
    <dgm:cxn modelId="{8C1D4E8D-9E16-43EA-9085-D882FA6E16D8}" type="presOf" srcId="{F8E64E26-7058-49F0-96ED-B4886C05CCF2}" destId="{66CBE4D6-5CF6-4660-B7E9-604B0361F8DE}" srcOrd="0" destOrd="0" presId="urn:microsoft.com/office/officeart/2005/8/layout/radial1"/>
    <dgm:cxn modelId="{FB16B792-A34E-43DB-ACFD-B54577A28EB8}" type="presOf" srcId="{F16E049B-91AF-415C-8ADB-1E7027580CAC}" destId="{D04B884C-5987-4782-BA3A-1FC77C63FCC4}" srcOrd="0" destOrd="0" presId="urn:microsoft.com/office/officeart/2005/8/layout/radial1"/>
    <dgm:cxn modelId="{6228D59D-8030-476A-AF1A-473BF4DAE0A5}" srcId="{4B0B0578-0BCB-47C0-9AC5-EAD9CCF0F3A4}" destId="{F16E049B-91AF-415C-8ADB-1E7027580CAC}" srcOrd="3" destOrd="0" parTransId="{FEDB7534-7065-47F8-8F96-DEE0750B32B7}" sibTransId="{AC20996F-A379-496E-A157-F4FEF15260C1}"/>
    <dgm:cxn modelId="{A2C9B19E-6C69-4BAD-ADD3-68B0124D524E}" srcId="{4B0B0578-0BCB-47C0-9AC5-EAD9CCF0F3A4}" destId="{399EA1FF-E8CA-4024-B6C9-61B010DB77FE}" srcOrd="4" destOrd="0" parTransId="{137B3BF5-B923-4304-8CD0-EA8C026A9013}" sibTransId="{7C9B6CEA-C4F2-4391-BDA4-8F5CD7E5317F}"/>
    <dgm:cxn modelId="{1A2B87A5-3AB0-49B7-8B14-79AED1123B82}" type="presOf" srcId="{2E465045-E3F7-4971-A2FD-0716689A588C}" destId="{986654ED-017F-40A2-95DB-22F67979E31C}" srcOrd="0" destOrd="0" presId="urn:microsoft.com/office/officeart/2005/8/layout/radial1"/>
    <dgm:cxn modelId="{381744A8-1502-457D-9852-F2DC629B8B5B}" srcId="{4B0B0578-0BCB-47C0-9AC5-EAD9CCF0F3A4}" destId="{880E84ED-D693-465D-8261-47E7F268C52A}" srcOrd="6" destOrd="0" parTransId="{DC8FB773-B53E-47F8-BD7B-1250B2E9E859}" sibTransId="{0843F1FE-C263-4968-B38C-24B1DFAD344D}"/>
    <dgm:cxn modelId="{4F3312AA-83D3-4C84-9F55-9A5677A7DD0D}" type="presOf" srcId="{137B3BF5-B923-4304-8CD0-EA8C026A9013}" destId="{9ACDF59D-C8E4-4FC6-B327-1E6E9E540778}" srcOrd="1" destOrd="0" presId="urn:microsoft.com/office/officeart/2005/8/layout/radial1"/>
    <dgm:cxn modelId="{9591F0AB-B570-4BDE-AE93-4BD0BD29D133}" type="presOf" srcId="{2906DDE1-19F7-4140-B95B-AD4D6594D894}" destId="{E5AE03CB-7F45-4FB9-932B-C064AE7512F0}" srcOrd="0" destOrd="0" presId="urn:microsoft.com/office/officeart/2005/8/layout/radial1"/>
    <dgm:cxn modelId="{A06E36AD-FC07-4237-8C89-7C70B47AF3B5}" type="presOf" srcId="{DC8FB773-B53E-47F8-BD7B-1250B2E9E859}" destId="{A37130EC-1B99-4B97-BEBF-C6E1E9A49CFD}" srcOrd="0" destOrd="0" presId="urn:microsoft.com/office/officeart/2005/8/layout/radial1"/>
    <dgm:cxn modelId="{CE1BCEB6-C18D-4DAF-8530-9E917613F45D}" type="presOf" srcId="{6E033276-0ED4-4142-8E9E-735041BE9D78}" destId="{E6A6B4E8-7D61-4705-AFB2-9C74737D5A49}" srcOrd="0" destOrd="0" presId="urn:microsoft.com/office/officeart/2005/8/layout/radial1"/>
    <dgm:cxn modelId="{35F31CBA-ECCC-485F-A445-05B5CCEFCB15}" type="presOf" srcId="{B7880918-F9D8-4047-B751-9E7CF70F972D}" destId="{AD709744-6CD8-4133-ACFA-BCDE64CA3D50}" srcOrd="0" destOrd="0" presId="urn:microsoft.com/office/officeart/2005/8/layout/radial1"/>
    <dgm:cxn modelId="{16A327BF-D24E-490D-959E-83C3515273E9}" type="presOf" srcId="{198A2B69-85C9-45FE-827C-4E88ED2EE5C6}" destId="{7D87655B-25B9-4F29-83DF-7730626522B2}" srcOrd="0" destOrd="0" presId="urn:microsoft.com/office/officeart/2005/8/layout/radial1"/>
    <dgm:cxn modelId="{8EE951CA-7AD8-44B9-B04B-B81195295C04}" type="presOf" srcId="{E6A0487A-CB87-457C-A6FC-A60DE4AC5237}" destId="{0992E2F8-1C25-4B43-9978-79183C2CE48C}" srcOrd="0" destOrd="0" presId="urn:microsoft.com/office/officeart/2005/8/layout/radial1"/>
    <dgm:cxn modelId="{2FC58FDC-375B-472F-8DE3-5528FA603C4E}" type="presOf" srcId="{880E84ED-D693-465D-8261-47E7F268C52A}" destId="{0EA5D0FB-FA21-448D-B387-971157A89166}" srcOrd="0" destOrd="0" presId="urn:microsoft.com/office/officeart/2005/8/layout/radial1"/>
    <dgm:cxn modelId="{E55CA7DD-7BBC-437A-BEC4-AC8A31AFC8B9}" type="presOf" srcId="{FEDB7534-7065-47F8-8F96-DEE0750B32B7}" destId="{9A1DD6F8-BA8E-43C3-ADD9-7DB664CE59C0}" srcOrd="1" destOrd="0" presId="urn:microsoft.com/office/officeart/2005/8/layout/radial1"/>
    <dgm:cxn modelId="{8589C7E6-D421-49B2-A8BA-0886892AC72C}" srcId="{4B0B0578-0BCB-47C0-9AC5-EAD9CCF0F3A4}" destId="{2E465045-E3F7-4971-A2FD-0716689A588C}" srcOrd="8" destOrd="0" parTransId="{B7880918-F9D8-4047-B751-9E7CF70F972D}" sibTransId="{95701334-36A2-4EDF-9C4C-F7FB889A44E5}"/>
    <dgm:cxn modelId="{550B6BE8-529F-4B8D-B035-67827B128648}" type="presOf" srcId="{ABD333F5-5C11-4C5A-AA3B-868F265272F0}" destId="{5E22679E-5C39-4F53-82CC-A4F550E71B39}" srcOrd="1" destOrd="0" presId="urn:microsoft.com/office/officeart/2005/8/layout/radial1"/>
    <dgm:cxn modelId="{B0640CEA-1889-4750-B012-4BEF3B25E005}" type="presOf" srcId="{DC8FB773-B53E-47F8-BD7B-1250B2E9E859}" destId="{3E79C965-6431-4AA4-A8E2-CF46E1B64FEC}" srcOrd="1" destOrd="0" presId="urn:microsoft.com/office/officeart/2005/8/layout/radial1"/>
    <dgm:cxn modelId="{CC9F67EE-8A3A-4ED7-A399-C476AF598533}" srcId="{4B0B0578-0BCB-47C0-9AC5-EAD9CCF0F3A4}" destId="{52DF3A4F-90BC-4BE4-90AC-092B4814D057}" srcOrd="2" destOrd="0" parTransId="{ABD333F5-5C11-4C5A-AA3B-868F265272F0}" sibTransId="{6D6A78FC-26A4-474F-9A78-1AA4812FF840}"/>
    <dgm:cxn modelId="{2BE3CCFD-6FAE-4151-B27C-8207BEB373CD}" type="presOf" srcId="{399EA1FF-E8CA-4024-B6C9-61B010DB77FE}" destId="{70D73C01-F58C-4E5E-B5C8-EB50791637A6}" srcOrd="0" destOrd="0" presId="urn:microsoft.com/office/officeart/2005/8/layout/radial1"/>
    <dgm:cxn modelId="{290D1AA0-E088-470F-A8F8-FB5CDFF8B21A}" type="presParOf" srcId="{7D87655B-25B9-4F29-83DF-7730626522B2}" destId="{ECCBEEC0-BA46-44EB-9B1E-828569495ECC}" srcOrd="0" destOrd="0" presId="urn:microsoft.com/office/officeart/2005/8/layout/radial1"/>
    <dgm:cxn modelId="{63ADF1D3-0FE7-42FE-85C6-97E76D246C8A}" type="presParOf" srcId="{7D87655B-25B9-4F29-83DF-7730626522B2}" destId="{469B8402-3E63-4EC4-88B4-29F67658AE97}" srcOrd="1" destOrd="0" presId="urn:microsoft.com/office/officeart/2005/8/layout/radial1"/>
    <dgm:cxn modelId="{00D199E2-BDDE-42C2-8E87-7BA1D350F436}" type="presParOf" srcId="{469B8402-3E63-4EC4-88B4-29F67658AE97}" destId="{B8DE5112-5A5F-45A7-BD22-E869CB6CA78C}" srcOrd="0" destOrd="0" presId="urn:microsoft.com/office/officeart/2005/8/layout/radial1"/>
    <dgm:cxn modelId="{8A8FAD99-F509-4DC5-90B6-22A7EB6A107E}" type="presParOf" srcId="{7D87655B-25B9-4F29-83DF-7730626522B2}" destId="{66CBE4D6-5CF6-4660-B7E9-604B0361F8DE}" srcOrd="2" destOrd="0" presId="urn:microsoft.com/office/officeart/2005/8/layout/radial1"/>
    <dgm:cxn modelId="{075D50F5-4892-471C-B5A2-C7F9872F5CA3}" type="presParOf" srcId="{7D87655B-25B9-4F29-83DF-7730626522B2}" destId="{0992E2F8-1C25-4B43-9978-79183C2CE48C}" srcOrd="3" destOrd="0" presId="urn:microsoft.com/office/officeart/2005/8/layout/radial1"/>
    <dgm:cxn modelId="{6BC5DF3F-80C7-477E-8FEF-BDD8683849B2}" type="presParOf" srcId="{0992E2F8-1C25-4B43-9978-79183C2CE48C}" destId="{CE5469C0-7E54-4B2B-BD52-D366FE6C28BD}" srcOrd="0" destOrd="0" presId="urn:microsoft.com/office/officeart/2005/8/layout/radial1"/>
    <dgm:cxn modelId="{8DE02378-F314-40FB-9DBF-3D2746670830}" type="presParOf" srcId="{7D87655B-25B9-4F29-83DF-7730626522B2}" destId="{E5AE03CB-7F45-4FB9-932B-C064AE7512F0}" srcOrd="4" destOrd="0" presId="urn:microsoft.com/office/officeart/2005/8/layout/radial1"/>
    <dgm:cxn modelId="{BC21796E-34FA-41C2-AD66-07D40747D6AC}" type="presParOf" srcId="{7D87655B-25B9-4F29-83DF-7730626522B2}" destId="{6B0CDAA9-D898-4E0A-AA69-06AA563625C5}" srcOrd="5" destOrd="0" presId="urn:microsoft.com/office/officeart/2005/8/layout/radial1"/>
    <dgm:cxn modelId="{01B6865C-BA6E-420B-8F5E-0128EBFD490D}" type="presParOf" srcId="{6B0CDAA9-D898-4E0A-AA69-06AA563625C5}" destId="{5E22679E-5C39-4F53-82CC-A4F550E71B39}" srcOrd="0" destOrd="0" presId="urn:microsoft.com/office/officeart/2005/8/layout/radial1"/>
    <dgm:cxn modelId="{288A8F17-AA1F-4A45-814F-623FABA8CED2}" type="presParOf" srcId="{7D87655B-25B9-4F29-83DF-7730626522B2}" destId="{D60D13EC-6D22-4EB9-9EF9-F097B5D9E567}" srcOrd="6" destOrd="0" presId="urn:microsoft.com/office/officeart/2005/8/layout/radial1"/>
    <dgm:cxn modelId="{0BD1FF35-6315-4FEB-B7A7-1AADD09F5030}" type="presParOf" srcId="{7D87655B-25B9-4F29-83DF-7730626522B2}" destId="{09E110E2-CA1E-4C5D-9B64-197789C60BBA}" srcOrd="7" destOrd="0" presId="urn:microsoft.com/office/officeart/2005/8/layout/radial1"/>
    <dgm:cxn modelId="{9DD0EBCB-009D-42BA-B9FC-5F1919D382C0}" type="presParOf" srcId="{09E110E2-CA1E-4C5D-9B64-197789C60BBA}" destId="{9A1DD6F8-BA8E-43C3-ADD9-7DB664CE59C0}" srcOrd="0" destOrd="0" presId="urn:microsoft.com/office/officeart/2005/8/layout/radial1"/>
    <dgm:cxn modelId="{161A8516-8213-4E37-9AFF-B9048FBBD021}" type="presParOf" srcId="{7D87655B-25B9-4F29-83DF-7730626522B2}" destId="{D04B884C-5987-4782-BA3A-1FC77C63FCC4}" srcOrd="8" destOrd="0" presId="urn:microsoft.com/office/officeart/2005/8/layout/radial1"/>
    <dgm:cxn modelId="{2E5FDBD1-6B32-4BA2-95C7-9FB7982F4A70}" type="presParOf" srcId="{7D87655B-25B9-4F29-83DF-7730626522B2}" destId="{E3146F96-C0DB-4FA7-BBB4-F1C2031C8330}" srcOrd="9" destOrd="0" presId="urn:microsoft.com/office/officeart/2005/8/layout/radial1"/>
    <dgm:cxn modelId="{86D7218D-2F01-4689-A118-94B79F1A3F89}" type="presParOf" srcId="{E3146F96-C0DB-4FA7-BBB4-F1C2031C8330}" destId="{9ACDF59D-C8E4-4FC6-B327-1E6E9E540778}" srcOrd="0" destOrd="0" presId="urn:microsoft.com/office/officeart/2005/8/layout/radial1"/>
    <dgm:cxn modelId="{2F3C7E1E-4687-40DD-BD3E-FB7709B2A8A8}" type="presParOf" srcId="{7D87655B-25B9-4F29-83DF-7730626522B2}" destId="{70D73C01-F58C-4E5E-B5C8-EB50791637A6}" srcOrd="10" destOrd="0" presId="urn:microsoft.com/office/officeart/2005/8/layout/radial1"/>
    <dgm:cxn modelId="{F5CA3C22-DBB2-4DF4-961B-D853C92E59A2}" type="presParOf" srcId="{7D87655B-25B9-4F29-83DF-7730626522B2}" destId="{E6A6B4E8-7D61-4705-AFB2-9C74737D5A49}" srcOrd="11" destOrd="0" presId="urn:microsoft.com/office/officeart/2005/8/layout/radial1"/>
    <dgm:cxn modelId="{06E7DED6-9DCE-4DB7-AB6F-30FE419E6EE4}" type="presParOf" srcId="{E6A6B4E8-7D61-4705-AFB2-9C74737D5A49}" destId="{75B119AD-66D0-4797-B100-8D2D9A2BCD1C}" srcOrd="0" destOrd="0" presId="urn:microsoft.com/office/officeart/2005/8/layout/radial1"/>
    <dgm:cxn modelId="{388E4161-36CD-41D2-900C-1C568136B7FE}" type="presParOf" srcId="{7D87655B-25B9-4F29-83DF-7730626522B2}" destId="{A826D393-E83C-4252-AFEC-5E955831792E}" srcOrd="12" destOrd="0" presId="urn:microsoft.com/office/officeart/2005/8/layout/radial1"/>
    <dgm:cxn modelId="{19A0E1E1-4BCB-4130-A9F2-B8FEF1BB2F17}" type="presParOf" srcId="{7D87655B-25B9-4F29-83DF-7730626522B2}" destId="{A37130EC-1B99-4B97-BEBF-C6E1E9A49CFD}" srcOrd="13" destOrd="0" presId="urn:microsoft.com/office/officeart/2005/8/layout/radial1"/>
    <dgm:cxn modelId="{711344DA-66E2-450E-B3F7-B8E209684316}" type="presParOf" srcId="{A37130EC-1B99-4B97-BEBF-C6E1E9A49CFD}" destId="{3E79C965-6431-4AA4-A8E2-CF46E1B64FEC}" srcOrd="0" destOrd="0" presId="urn:microsoft.com/office/officeart/2005/8/layout/radial1"/>
    <dgm:cxn modelId="{54CD7406-FC94-485D-8E37-B57B83A89DC3}" type="presParOf" srcId="{7D87655B-25B9-4F29-83DF-7730626522B2}" destId="{0EA5D0FB-FA21-448D-B387-971157A89166}" srcOrd="14" destOrd="0" presId="urn:microsoft.com/office/officeart/2005/8/layout/radial1"/>
    <dgm:cxn modelId="{C97566B2-64F7-49E6-88E1-105EF8A04EFD}" type="presParOf" srcId="{7D87655B-25B9-4F29-83DF-7730626522B2}" destId="{63CC1DC6-0A53-48CC-811E-4AF881D45680}" srcOrd="15" destOrd="0" presId="urn:microsoft.com/office/officeart/2005/8/layout/radial1"/>
    <dgm:cxn modelId="{A1F7F7FD-D0D8-4559-AB12-1791502E9A34}" type="presParOf" srcId="{63CC1DC6-0A53-48CC-811E-4AF881D45680}" destId="{A47AE69E-D4C8-4B1B-B643-5C17B19F9B77}" srcOrd="0" destOrd="0" presId="urn:microsoft.com/office/officeart/2005/8/layout/radial1"/>
    <dgm:cxn modelId="{6DFBEF3B-02E8-4495-BEFF-C6D44E372CF6}" type="presParOf" srcId="{7D87655B-25B9-4F29-83DF-7730626522B2}" destId="{CB90CF7D-A383-4AB3-8001-BFDDF37756EA}" srcOrd="16" destOrd="0" presId="urn:microsoft.com/office/officeart/2005/8/layout/radial1"/>
    <dgm:cxn modelId="{22599628-9EF3-4D4C-B374-33BD046D01DA}" type="presParOf" srcId="{7D87655B-25B9-4F29-83DF-7730626522B2}" destId="{AD709744-6CD8-4133-ACFA-BCDE64CA3D50}" srcOrd="17" destOrd="0" presId="urn:microsoft.com/office/officeart/2005/8/layout/radial1"/>
    <dgm:cxn modelId="{2C33CD09-BC64-4BA9-B506-77AFF5683CB3}" type="presParOf" srcId="{AD709744-6CD8-4133-ACFA-BCDE64CA3D50}" destId="{5CFE9C9E-9AA1-4C1E-89A6-255B81602407}" srcOrd="0" destOrd="0" presId="urn:microsoft.com/office/officeart/2005/8/layout/radial1"/>
    <dgm:cxn modelId="{86961ABA-03F3-46AC-9F82-BE5DB662AC44}" type="presParOf" srcId="{7D87655B-25B9-4F29-83DF-7730626522B2}" destId="{986654ED-017F-40A2-95DB-22F67979E31C}"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1A10A5-07E4-4072-9A80-5B98326DFD10}"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659D6D63-820D-42DA-8FB7-A934B7B8259E}">
      <dgm:prSet/>
      <dgm:spPr/>
      <dgm:t>
        <a:bodyPr/>
        <a:lstStyle/>
        <a:p>
          <a:pPr>
            <a:defRPr b="1"/>
          </a:pPr>
          <a:r>
            <a:rPr lang="en-US"/>
            <a:t>Mar. 2022</a:t>
          </a:r>
        </a:p>
      </dgm:t>
    </dgm:pt>
    <dgm:pt modelId="{7FD36BA4-0F37-4D32-B599-EAD647BEA391}" type="parTrans" cxnId="{730265B0-6242-41C6-A271-A9BC4B7CF67B}">
      <dgm:prSet/>
      <dgm:spPr/>
      <dgm:t>
        <a:bodyPr/>
        <a:lstStyle/>
        <a:p>
          <a:endParaRPr lang="en-US"/>
        </a:p>
      </dgm:t>
    </dgm:pt>
    <dgm:pt modelId="{A7C8CFD4-01CA-46E1-98D3-39506B3212A5}" type="sibTrans" cxnId="{730265B0-6242-41C6-A271-A9BC4B7CF67B}">
      <dgm:prSet/>
      <dgm:spPr/>
      <dgm:t>
        <a:bodyPr/>
        <a:lstStyle/>
        <a:p>
          <a:endParaRPr lang="en-US"/>
        </a:p>
      </dgm:t>
    </dgm:pt>
    <dgm:pt modelId="{FA7DB524-7AB1-4917-A4EC-5821CCBAF7F4}">
      <dgm:prSet/>
      <dgm:spPr/>
      <dgm:t>
        <a:bodyPr/>
        <a:lstStyle/>
        <a:p>
          <a:r>
            <a:rPr lang="en-US"/>
            <a:t>identified as leading force nationally by HMIC and had a sustainable budget for the entire period of the MTFP, without use of reserves</a:t>
          </a:r>
        </a:p>
      </dgm:t>
    </dgm:pt>
    <dgm:pt modelId="{EDAA1A02-03F5-4428-B47B-ECEE6F7F3E3D}" type="parTrans" cxnId="{C8DF49C9-6328-4336-9300-D825EF9FD3DB}">
      <dgm:prSet/>
      <dgm:spPr/>
      <dgm:t>
        <a:bodyPr/>
        <a:lstStyle/>
        <a:p>
          <a:endParaRPr lang="en-US"/>
        </a:p>
      </dgm:t>
    </dgm:pt>
    <dgm:pt modelId="{748BFAF0-038A-46F6-809E-561786F2C11D}" type="sibTrans" cxnId="{C8DF49C9-6328-4336-9300-D825EF9FD3DB}">
      <dgm:prSet/>
      <dgm:spPr/>
      <dgm:t>
        <a:bodyPr/>
        <a:lstStyle/>
        <a:p>
          <a:endParaRPr lang="en-US"/>
        </a:p>
      </dgm:t>
    </dgm:pt>
    <dgm:pt modelId="{A41E5447-6914-4DE7-860B-A60557778E9C}">
      <dgm:prSet/>
      <dgm:spPr/>
      <dgm:t>
        <a:bodyPr/>
        <a:lstStyle/>
        <a:p>
          <a:pPr>
            <a:defRPr b="1"/>
          </a:pPr>
          <a:r>
            <a:rPr lang="en-US"/>
            <a:t>Apr. 2022</a:t>
          </a:r>
        </a:p>
      </dgm:t>
    </dgm:pt>
    <dgm:pt modelId="{0A2DF9A3-28B3-4B98-9B38-B5DD3BA35CFE}" type="parTrans" cxnId="{19903F01-C097-4171-9D5C-787E9ADABBF0}">
      <dgm:prSet/>
      <dgm:spPr/>
      <dgm:t>
        <a:bodyPr/>
        <a:lstStyle/>
        <a:p>
          <a:endParaRPr lang="en-US"/>
        </a:p>
      </dgm:t>
    </dgm:pt>
    <dgm:pt modelId="{46ABB9FA-1F30-493F-A575-6FADD7D22B6A}" type="sibTrans" cxnId="{19903F01-C097-4171-9D5C-787E9ADABBF0}">
      <dgm:prSet/>
      <dgm:spPr/>
      <dgm:t>
        <a:bodyPr/>
        <a:lstStyle/>
        <a:p>
          <a:endParaRPr lang="en-US"/>
        </a:p>
      </dgm:t>
    </dgm:pt>
    <dgm:pt modelId="{A2BEB8F2-2F7C-4975-A7E8-CA3ACFCA1AD4}">
      <dgm:prSet/>
      <dgm:spPr/>
      <dgm:t>
        <a:bodyPr/>
        <a:lstStyle/>
        <a:p>
          <a:r>
            <a:rPr lang="en-US"/>
            <a:t>Unfunded in-year pay award of £1900</a:t>
          </a:r>
        </a:p>
      </dgm:t>
    </dgm:pt>
    <dgm:pt modelId="{88EA28B1-F5A6-46C9-9638-28CB26051AFA}" type="parTrans" cxnId="{ABEE2267-2875-4CA9-8504-3108ED426DB6}">
      <dgm:prSet/>
      <dgm:spPr/>
      <dgm:t>
        <a:bodyPr/>
        <a:lstStyle/>
        <a:p>
          <a:endParaRPr lang="en-US"/>
        </a:p>
      </dgm:t>
    </dgm:pt>
    <dgm:pt modelId="{3EF9711B-B287-46F9-A657-DBB0F61B94FA}" type="sibTrans" cxnId="{ABEE2267-2875-4CA9-8504-3108ED426DB6}">
      <dgm:prSet/>
      <dgm:spPr/>
      <dgm:t>
        <a:bodyPr/>
        <a:lstStyle/>
        <a:p>
          <a:endParaRPr lang="en-US"/>
        </a:p>
      </dgm:t>
    </dgm:pt>
    <dgm:pt modelId="{F1BE5BD4-8B7C-489B-B302-BD1AF4F44FFA}">
      <dgm:prSet/>
      <dgm:spPr/>
      <dgm:t>
        <a:bodyPr/>
        <a:lstStyle/>
        <a:p>
          <a:pPr>
            <a:defRPr b="1"/>
          </a:pPr>
          <a:r>
            <a:rPr lang="en-US"/>
            <a:t>Sep. 2023</a:t>
          </a:r>
        </a:p>
      </dgm:t>
    </dgm:pt>
    <dgm:pt modelId="{5C4DC482-B36B-47A2-9D87-CFDD91992AE3}" type="parTrans" cxnId="{6253A6C5-AF30-42A0-97ED-1F5019213648}">
      <dgm:prSet/>
      <dgm:spPr/>
      <dgm:t>
        <a:bodyPr/>
        <a:lstStyle/>
        <a:p>
          <a:endParaRPr lang="en-US"/>
        </a:p>
      </dgm:t>
    </dgm:pt>
    <dgm:pt modelId="{36330414-5936-4DA6-9B29-D172BB9E7F74}" type="sibTrans" cxnId="{6253A6C5-AF30-42A0-97ED-1F5019213648}">
      <dgm:prSet/>
      <dgm:spPr/>
      <dgm:t>
        <a:bodyPr/>
        <a:lstStyle/>
        <a:p>
          <a:endParaRPr lang="en-US"/>
        </a:p>
      </dgm:t>
    </dgm:pt>
    <dgm:pt modelId="{572EFCD9-31D9-4F1C-A707-7690D0002566}">
      <dgm:prSet/>
      <dgm:spPr/>
      <dgm:t>
        <a:bodyPr/>
        <a:lstStyle/>
        <a:p>
          <a:r>
            <a:rPr lang="en-US"/>
            <a:t>A further only part funded 7% pay award</a:t>
          </a:r>
        </a:p>
      </dgm:t>
    </dgm:pt>
    <dgm:pt modelId="{F9279989-C2EC-438F-87F3-A629BA650217}" type="parTrans" cxnId="{4C49A853-EA6D-47ED-9670-EFF51C29FF30}">
      <dgm:prSet/>
      <dgm:spPr/>
      <dgm:t>
        <a:bodyPr/>
        <a:lstStyle/>
        <a:p>
          <a:endParaRPr lang="en-US"/>
        </a:p>
      </dgm:t>
    </dgm:pt>
    <dgm:pt modelId="{B6F11D0F-EE39-49EB-B405-B5A5EF2F8B72}" type="sibTrans" cxnId="{4C49A853-EA6D-47ED-9670-EFF51C29FF30}">
      <dgm:prSet/>
      <dgm:spPr/>
      <dgm:t>
        <a:bodyPr/>
        <a:lstStyle/>
        <a:p>
          <a:endParaRPr lang="en-US"/>
        </a:p>
      </dgm:t>
    </dgm:pt>
    <dgm:pt modelId="{2C214C36-D780-40DC-B8F9-C953EBFD0E96}">
      <dgm:prSet/>
      <dgm:spPr/>
      <dgm:t>
        <a:bodyPr/>
        <a:lstStyle/>
        <a:p>
          <a:pPr>
            <a:defRPr b="1"/>
          </a:pPr>
          <a:r>
            <a:rPr lang="en-US"/>
            <a:t>Apr. 2024</a:t>
          </a:r>
        </a:p>
      </dgm:t>
    </dgm:pt>
    <dgm:pt modelId="{824308C2-F768-4898-8206-06703C87AC63}" type="parTrans" cxnId="{7B9477A9-F201-4AE5-9DAD-0AD52F85E712}">
      <dgm:prSet/>
      <dgm:spPr/>
      <dgm:t>
        <a:bodyPr/>
        <a:lstStyle/>
        <a:p>
          <a:endParaRPr lang="en-US"/>
        </a:p>
      </dgm:t>
    </dgm:pt>
    <dgm:pt modelId="{518DA84F-E679-4D95-BD0F-FEE7EBE3E49D}" type="sibTrans" cxnId="{7B9477A9-F201-4AE5-9DAD-0AD52F85E712}">
      <dgm:prSet/>
      <dgm:spPr/>
      <dgm:t>
        <a:bodyPr/>
        <a:lstStyle/>
        <a:p>
          <a:endParaRPr lang="en-US"/>
        </a:p>
      </dgm:t>
    </dgm:pt>
    <dgm:pt modelId="{8F2DCF5D-D6ED-4277-90E0-442159E4FDC5}">
      <dgm:prSet/>
      <dgm:spPr/>
      <dgm:t>
        <a:bodyPr/>
        <a:lstStyle/>
        <a:p>
          <a:r>
            <a:rPr lang="en-US"/>
            <a:t>£5.4 million budget deficit for 2024/25</a:t>
          </a:r>
        </a:p>
        <a:p>
          <a:r>
            <a:rPr lang="en-US"/>
            <a:t>Transformation programme, Operation Forefront</a:t>
          </a:r>
        </a:p>
      </dgm:t>
    </dgm:pt>
    <dgm:pt modelId="{947FE7CA-12A0-4D8F-9081-2981809533DC}" type="parTrans" cxnId="{84B2D1E8-4D68-447B-AC8A-028058CFC195}">
      <dgm:prSet/>
      <dgm:spPr/>
      <dgm:t>
        <a:bodyPr/>
        <a:lstStyle/>
        <a:p>
          <a:endParaRPr lang="en-US"/>
        </a:p>
      </dgm:t>
    </dgm:pt>
    <dgm:pt modelId="{E322E72E-B063-4B5E-B2BE-A56D69FF345C}" type="sibTrans" cxnId="{84B2D1E8-4D68-447B-AC8A-028058CFC195}">
      <dgm:prSet/>
      <dgm:spPr/>
      <dgm:t>
        <a:bodyPr/>
        <a:lstStyle/>
        <a:p>
          <a:endParaRPr lang="en-US"/>
        </a:p>
      </dgm:t>
    </dgm:pt>
    <dgm:pt modelId="{EB4BF8DC-DB1D-4CB0-981F-118613E5681B}">
      <dgm:prSet/>
      <dgm:spPr/>
      <dgm:t>
        <a:bodyPr/>
        <a:lstStyle/>
        <a:p>
          <a:r>
            <a:rPr lang="en-US" dirty="0"/>
            <a:t>Half the pay agreement for officers was covered by grant, none of the Police Staff pay agreement was covered </a:t>
          </a:r>
        </a:p>
      </dgm:t>
    </dgm:pt>
    <dgm:pt modelId="{756CC173-AC12-454E-8517-853C7CF3FF6F}" type="parTrans" cxnId="{C91141A2-9148-454A-A211-B1518457C2F7}">
      <dgm:prSet/>
      <dgm:spPr/>
      <dgm:t>
        <a:bodyPr/>
        <a:lstStyle/>
        <a:p>
          <a:endParaRPr lang="en-GB"/>
        </a:p>
      </dgm:t>
    </dgm:pt>
    <dgm:pt modelId="{AB9114F9-61BB-42F6-843F-E4B9919EB5B5}" type="sibTrans" cxnId="{C91141A2-9148-454A-A211-B1518457C2F7}">
      <dgm:prSet/>
      <dgm:spPr/>
      <dgm:t>
        <a:bodyPr/>
        <a:lstStyle/>
        <a:p>
          <a:endParaRPr lang="en-GB"/>
        </a:p>
      </dgm:t>
    </dgm:pt>
    <dgm:pt modelId="{0AF4BCF6-01FA-41AF-8332-203CE6CDA639}">
      <dgm:prSet/>
      <dgm:spPr/>
      <dgm:t>
        <a:bodyPr/>
        <a:lstStyle/>
        <a:p>
          <a:r>
            <a:rPr lang="en-US"/>
            <a:t>£4.8million pay award deficit, continue to rise by £300k year-on-year over the MTFP</a:t>
          </a:r>
        </a:p>
      </dgm:t>
    </dgm:pt>
    <dgm:pt modelId="{91E6AE6E-57A1-4219-A8D3-04E9E6970005}" type="parTrans" cxnId="{1ACBE92B-95F6-4F74-B821-D2FB5475BBC4}">
      <dgm:prSet/>
      <dgm:spPr/>
      <dgm:t>
        <a:bodyPr/>
        <a:lstStyle/>
        <a:p>
          <a:endParaRPr lang="en-GB"/>
        </a:p>
      </dgm:t>
    </dgm:pt>
    <dgm:pt modelId="{93493BB0-D943-47B6-AF9E-BB5F06A1D783}" type="sibTrans" cxnId="{1ACBE92B-95F6-4F74-B821-D2FB5475BBC4}">
      <dgm:prSet/>
      <dgm:spPr/>
      <dgm:t>
        <a:bodyPr/>
        <a:lstStyle/>
        <a:p>
          <a:endParaRPr lang="en-GB"/>
        </a:p>
      </dgm:t>
    </dgm:pt>
    <dgm:pt modelId="{74BBEC51-C17B-42D6-BD41-3C355C396FF5}">
      <dgm:prSet/>
      <dgm:spPr/>
      <dgm:t>
        <a:bodyPr/>
        <a:lstStyle/>
        <a:p>
          <a:r>
            <a:rPr lang="en-US"/>
            <a:t>Govt grant only covers 77% of the actual cost for Police officers and Staff</a:t>
          </a:r>
        </a:p>
      </dgm:t>
    </dgm:pt>
    <dgm:pt modelId="{2444A60C-C110-482E-9F25-6DE1B58959C0}" type="parTrans" cxnId="{5F122BDF-A296-4FE9-8422-FDF202E90D4A}">
      <dgm:prSet/>
      <dgm:spPr/>
      <dgm:t>
        <a:bodyPr/>
        <a:lstStyle/>
        <a:p>
          <a:endParaRPr lang="en-GB"/>
        </a:p>
      </dgm:t>
    </dgm:pt>
    <dgm:pt modelId="{599EF8C8-632E-4E00-9E65-7E610FB6B4A4}" type="sibTrans" cxnId="{5F122BDF-A296-4FE9-8422-FDF202E90D4A}">
      <dgm:prSet/>
      <dgm:spPr/>
      <dgm:t>
        <a:bodyPr/>
        <a:lstStyle/>
        <a:p>
          <a:endParaRPr lang="en-GB"/>
        </a:p>
      </dgm:t>
    </dgm:pt>
    <dgm:pt modelId="{9FC12D88-BA18-40B9-A5E3-60339615A91F}">
      <dgm:prSet/>
      <dgm:spPr/>
      <dgm:t>
        <a:bodyPr/>
        <a:lstStyle/>
        <a:p>
          <a:r>
            <a:rPr lang="en-US"/>
            <a:t>£2.3million shortfall, continuing to rise by £400k year-on-year</a:t>
          </a:r>
        </a:p>
      </dgm:t>
    </dgm:pt>
    <dgm:pt modelId="{563C1226-F8C9-4F18-B629-2D9F472C52FC}" type="parTrans" cxnId="{C22316DD-8D20-4916-99B4-50E762B0D758}">
      <dgm:prSet/>
      <dgm:spPr/>
      <dgm:t>
        <a:bodyPr/>
        <a:lstStyle/>
        <a:p>
          <a:endParaRPr lang="en-GB"/>
        </a:p>
      </dgm:t>
    </dgm:pt>
    <dgm:pt modelId="{2335342B-1F16-4245-85C6-55B75BDE97C0}" type="sibTrans" cxnId="{C22316DD-8D20-4916-99B4-50E762B0D758}">
      <dgm:prSet/>
      <dgm:spPr/>
      <dgm:t>
        <a:bodyPr/>
        <a:lstStyle/>
        <a:p>
          <a:endParaRPr lang="en-GB"/>
        </a:p>
      </dgm:t>
    </dgm:pt>
    <dgm:pt modelId="{2D078B91-2DDF-4477-B1D5-51DFB3AF2141}">
      <dgm:prSet/>
      <dgm:spPr/>
      <dgm:t>
        <a:bodyPr/>
        <a:lstStyle/>
        <a:p>
          <a:pPr>
            <a:defRPr b="1"/>
          </a:pPr>
          <a:r>
            <a:rPr lang="en-US"/>
            <a:t>April 2023</a:t>
          </a:r>
        </a:p>
      </dgm:t>
    </dgm:pt>
    <dgm:pt modelId="{23A67CDE-F1C2-410B-B1F4-1232630CBCD4}" type="parTrans" cxnId="{2A87AC05-FB6A-4A64-8EAE-B932FC4F5077}">
      <dgm:prSet/>
      <dgm:spPr/>
      <dgm:t>
        <a:bodyPr/>
        <a:lstStyle/>
        <a:p>
          <a:endParaRPr lang="en-GB"/>
        </a:p>
      </dgm:t>
    </dgm:pt>
    <dgm:pt modelId="{A6C935F3-4525-4752-A6E9-ACF5A7656681}" type="sibTrans" cxnId="{2A87AC05-FB6A-4A64-8EAE-B932FC4F5077}">
      <dgm:prSet/>
      <dgm:spPr/>
      <dgm:t>
        <a:bodyPr/>
        <a:lstStyle/>
        <a:p>
          <a:endParaRPr lang="en-GB"/>
        </a:p>
      </dgm:t>
    </dgm:pt>
    <dgm:pt modelId="{3F6A5014-F231-44CF-A414-33F4D8D73FCB}">
      <dgm:prSet/>
      <dgm:spPr/>
      <dgm:t>
        <a:bodyPr/>
        <a:lstStyle/>
        <a:p>
          <a:r>
            <a:rPr lang="en-US"/>
            <a:t>Overcome the budget deficit for 2022/23 and found £3.9mil of sustainable cash efficiency savings </a:t>
          </a:r>
        </a:p>
      </dgm:t>
    </dgm:pt>
    <dgm:pt modelId="{00004631-A927-4D76-81F9-916AAE08875D}" type="parTrans" cxnId="{F36DFA94-F9CA-4410-955A-C86B65A45D0C}">
      <dgm:prSet/>
      <dgm:spPr/>
      <dgm:t>
        <a:bodyPr/>
        <a:lstStyle/>
        <a:p>
          <a:endParaRPr lang="en-GB"/>
        </a:p>
      </dgm:t>
    </dgm:pt>
    <dgm:pt modelId="{194050E0-9EB5-4EF3-BCEA-DC2732C4E420}" type="sibTrans" cxnId="{F36DFA94-F9CA-4410-955A-C86B65A45D0C}">
      <dgm:prSet/>
      <dgm:spPr/>
      <dgm:t>
        <a:bodyPr/>
        <a:lstStyle/>
        <a:p>
          <a:endParaRPr lang="en-GB"/>
        </a:p>
      </dgm:t>
    </dgm:pt>
    <dgm:pt modelId="{5E37C691-CB45-4C01-96D1-2D05A9ABF4AB}">
      <dgm:prSet/>
      <dgm:spPr/>
      <dgm:t>
        <a:bodyPr/>
        <a:lstStyle/>
        <a:p>
          <a:r>
            <a:rPr lang="en-US"/>
            <a:t>Force assessed as one of the leanest in the country, 81% of the force budget invested in people</a:t>
          </a:r>
        </a:p>
      </dgm:t>
    </dgm:pt>
    <dgm:pt modelId="{CC0ECEE7-CDE8-45BB-98B3-98D854AAD44D}" type="parTrans" cxnId="{3F636F36-8716-41AF-A6B4-2CAC4DCB2407}">
      <dgm:prSet/>
      <dgm:spPr/>
      <dgm:t>
        <a:bodyPr/>
        <a:lstStyle/>
        <a:p>
          <a:endParaRPr lang="en-GB"/>
        </a:p>
      </dgm:t>
    </dgm:pt>
    <dgm:pt modelId="{26F9B678-1B27-4199-AAED-FA4CB5FD5B6C}" type="sibTrans" cxnId="{3F636F36-8716-41AF-A6B4-2CAC4DCB2407}">
      <dgm:prSet/>
      <dgm:spPr/>
      <dgm:t>
        <a:bodyPr/>
        <a:lstStyle/>
        <a:p>
          <a:endParaRPr lang="en-GB"/>
        </a:p>
      </dgm:t>
    </dgm:pt>
    <dgm:pt modelId="{2940ABE6-BC18-4054-A39D-8E5482F5330D}">
      <dgm:prSet/>
      <dgm:spPr/>
      <dgm:t>
        <a:bodyPr/>
        <a:lstStyle/>
        <a:p>
          <a:pPr>
            <a:defRPr b="1"/>
          </a:pPr>
          <a:r>
            <a:rPr lang="en-US"/>
            <a:t>December 2023</a:t>
          </a:r>
        </a:p>
      </dgm:t>
    </dgm:pt>
    <dgm:pt modelId="{5DC3E2FD-D791-4F91-8B96-EE0974F1B7A6}" type="parTrans" cxnId="{E73B9273-0BE6-4673-9380-32109C1B6C47}">
      <dgm:prSet/>
      <dgm:spPr/>
      <dgm:t>
        <a:bodyPr/>
        <a:lstStyle/>
        <a:p>
          <a:endParaRPr lang="en-GB"/>
        </a:p>
      </dgm:t>
    </dgm:pt>
    <dgm:pt modelId="{0895D3EA-7A8B-4D53-9D47-6B8469C96311}" type="sibTrans" cxnId="{E73B9273-0BE6-4673-9380-32109C1B6C47}">
      <dgm:prSet/>
      <dgm:spPr/>
      <dgm:t>
        <a:bodyPr/>
        <a:lstStyle/>
        <a:p>
          <a:endParaRPr lang="en-GB"/>
        </a:p>
      </dgm:t>
    </dgm:pt>
    <dgm:pt modelId="{983204D2-6C84-439F-84DE-42B9474CF2BF}">
      <dgm:prSet/>
      <dgm:spPr/>
      <dgm:t>
        <a:bodyPr/>
        <a:lstStyle/>
        <a:p>
          <a:r>
            <a:rPr lang="en-US"/>
            <a:t>Budget announcement </a:t>
          </a:r>
        </a:p>
      </dgm:t>
    </dgm:pt>
    <dgm:pt modelId="{5C591DCE-5FC2-4257-B758-2BAD11AD4093}" type="parTrans" cxnId="{D2B272E0-3052-45AD-971A-1500AC3BAFBA}">
      <dgm:prSet/>
      <dgm:spPr/>
      <dgm:t>
        <a:bodyPr/>
        <a:lstStyle/>
        <a:p>
          <a:endParaRPr lang="en-GB"/>
        </a:p>
      </dgm:t>
    </dgm:pt>
    <dgm:pt modelId="{E1F966AB-4924-44C8-8B55-220A085FED16}" type="sibTrans" cxnId="{D2B272E0-3052-45AD-971A-1500AC3BAFBA}">
      <dgm:prSet/>
      <dgm:spPr/>
      <dgm:t>
        <a:bodyPr/>
        <a:lstStyle/>
        <a:p>
          <a:endParaRPr lang="en-GB"/>
        </a:p>
      </dgm:t>
    </dgm:pt>
    <dgm:pt modelId="{89D15B47-6C3C-414A-BED9-97255C54FA41}">
      <dgm:prSet/>
      <dgm:spPr/>
      <dgm:t>
        <a:bodyPr/>
        <a:lstStyle/>
        <a:p>
          <a:r>
            <a:rPr lang="en-US"/>
            <a:t>Leicestershire Police unfunded again</a:t>
          </a:r>
        </a:p>
      </dgm:t>
    </dgm:pt>
    <dgm:pt modelId="{FAA0D223-9F5D-451B-8F2A-B071F4F11C6E}" type="parTrans" cxnId="{1F7111BC-BB99-4E64-B30B-F998C82B44B2}">
      <dgm:prSet/>
      <dgm:spPr/>
      <dgm:t>
        <a:bodyPr/>
        <a:lstStyle/>
        <a:p>
          <a:endParaRPr lang="en-GB"/>
        </a:p>
      </dgm:t>
    </dgm:pt>
    <dgm:pt modelId="{5CB34E5E-E6BA-4C6A-85C5-4F2A5710E1AC}" type="sibTrans" cxnId="{1F7111BC-BB99-4E64-B30B-F998C82B44B2}">
      <dgm:prSet/>
      <dgm:spPr/>
      <dgm:t>
        <a:bodyPr/>
        <a:lstStyle/>
        <a:p>
          <a:endParaRPr lang="en-GB"/>
        </a:p>
      </dgm:t>
    </dgm:pt>
    <dgm:pt modelId="{AEAECCD4-E4D3-4267-AB62-49FCF7E520E9}">
      <dgm:prSet/>
      <dgm:spPr/>
      <dgm:t>
        <a:bodyPr/>
        <a:lstStyle/>
        <a:p>
          <a:r>
            <a:rPr lang="en-GB"/>
            <a:t>Leicestershire Police is one of 18 of the 43 police forces that is detrimentally</a:t>
          </a:r>
          <a:endParaRPr lang="en-US"/>
        </a:p>
      </dgm:t>
    </dgm:pt>
    <dgm:pt modelId="{3C2578DB-5C3D-43D0-A9E5-786AF84491D1}" type="parTrans" cxnId="{0F66B1E0-E7DA-48F6-82F4-28363DA7A7A0}">
      <dgm:prSet/>
      <dgm:spPr/>
      <dgm:t>
        <a:bodyPr/>
        <a:lstStyle/>
        <a:p>
          <a:endParaRPr lang="en-GB"/>
        </a:p>
      </dgm:t>
    </dgm:pt>
    <dgm:pt modelId="{88F86B27-4AAC-4D68-BA2F-F965100E7ADA}" type="sibTrans" cxnId="{0F66B1E0-E7DA-48F6-82F4-28363DA7A7A0}">
      <dgm:prSet/>
      <dgm:spPr/>
      <dgm:t>
        <a:bodyPr/>
        <a:lstStyle/>
        <a:p>
          <a:endParaRPr lang="en-GB"/>
        </a:p>
      </dgm:t>
    </dgm:pt>
    <dgm:pt modelId="{D4FE515E-1820-40F1-81E5-AF8C15DBC818}">
      <dgm:prSet/>
      <dgm:spPr/>
      <dgm:t>
        <a:bodyPr/>
        <a:lstStyle/>
        <a:p>
          <a:r>
            <a:rPr lang="en-GB"/>
            <a:t>impacted upon through being awarded a lower grant</a:t>
          </a:r>
        </a:p>
      </dgm:t>
    </dgm:pt>
    <dgm:pt modelId="{F3B5DE8F-11E8-4432-8956-0EBAB98B6789}" type="parTrans" cxnId="{29D818D0-8B24-4DCA-8A39-17D126012A16}">
      <dgm:prSet/>
      <dgm:spPr/>
      <dgm:t>
        <a:bodyPr/>
        <a:lstStyle/>
        <a:p>
          <a:endParaRPr lang="en-GB"/>
        </a:p>
      </dgm:t>
    </dgm:pt>
    <dgm:pt modelId="{153D8965-752B-4D0F-8C03-02364C38A566}" type="sibTrans" cxnId="{29D818D0-8B24-4DCA-8A39-17D126012A16}">
      <dgm:prSet/>
      <dgm:spPr/>
      <dgm:t>
        <a:bodyPr/>
        <a:lstStyle/>
        <a:p>
          <a:endParaRPr lang="en-GB"/>
        </a:p>
      </dgm:t>
    </dgm:pt>
    <dgm:pt modelId="{8D827A97-5463-4047-BF17-86E14D746B1C}" type="pres">
      <dgm:prSet presAssocID="{1D1A10A5-07E4-4072-9A80-5B98326DFD10}" presName="root" presStyleCnt="0">
        <dgm:presLayoutVars>
          <dgm:chMax/>
          <dgm:chPref/>
          <dgm:animLvl val="lvl"/>
        </dgm:presLayoutVars>
      </dgm:prSet>
      <dgm:spPr/>
    </dgm:pt>
    <dgm:pt modelId="{F67287D8-A296-4580-9B75-2DD0C99F8FE0}" type="pres">
      <dgm:prSet presAssocID="{1D1A10A5-07E4-4072-9A80-5B98326DFD10}" presName="divider" presStyleLbl="fgAcc1" presStyleIdx="0" presStyleCnt="7"/>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7A232C11-3B32-44A4-82BD-E9097088726E}" type="pres">
      <dgm:prSet presAssocID="{1D1A10A5-07E4-4072-9A80-5B98326DFD10}" presName="nodes" presStyleCnt="0">
        <dgm:presLayoutVars>
          <dgm:chMax/>
          <dgm:chPref/>
          <dgm:animLvl val="lvl"/>
        </dgm:presLayoutVars>
      </dgm:prSet>
      <dgm:spPr/>
    </dgm:pt>
    <dgm:pt modelId="{E5814E85-D1F7-4CFF-8B5D-746B06525775}" type="pres">
      <dgm:prSet presAssocID="{659D6D63-820D-42DA-8FB7-A934B7B8259E}" presName="composite" presStyleCnt="0"/>
      <dgm:spPr/>
    </dgm:pt>
    <dgm:pt modelId="{D8C82AD9-49FC-4674-90E0-C2394C63EA49}" type="pres">
      <dgm:prSet presAssocID="{659D6D63-820D-42DA-8FB7-A934B7B8259E}" presName="ConnectorPoint" presStyleLbl="lnNode1" presStyleIdx="0" presStyleCnt="6"/>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D7741DDC-9F9A-49F4-AF07-D07D3AE5AC24}" type="pres">
      <dgm:prSet presAssocID="{659D6D63-820D-42DA-8FB7-A934B7B8259E}" presName="DropPinPlaceHolder" presStyleCnt="0"/>
      <dgm:spPr/>
    </dgm:pt>
    <dgm:pt modelId="{F1C8CCEB-2FBE-4960-9E14-F55C886AD276}" type="pres">
      <dgm:prSet presAssocID="{659D6D63-820D-42DA-8FB7-A934B7B8259E}" presName="DropPin" presStyleLbl="alignNode1" presStyleIdx="0" presStyleCnt="6"/>
      <dgm:spPr/>
    </dgm:pt>
    <dgm:pt modelId="{CE1F21C6-6C64-4D34-A2AD-8BE2D0C82EDF}" type="pres">
      <dgm:prSet presAssocID="{659D6D63-820D-42DA-8FB7-A934B7B8259E}" presName="Ellipse" presStyleLbl="fgAcc1" presStyleIdx="1" presStyleCnt="7"/>
      <dgm:spPr>
        <a:solidFill>
          <a:schemeClr val="lt1">
            <a:alpha val="90000"/>
            <a:hueOff val="0"/>
            <a:satOff val="0"/>
            <a:lumOff val="0"/>
            <a:alphaOff val="0"/>
          </a:schemeClr>
        </a:solidFill>
        <a:ln w="22225" cap="rnd" cmpd="sng" algn="ctr">
          <a:noFill/>
          <a:prstDash val="solid"/>
        </a:ln>
        <a:effectLst/>
      </dgm:spPr>
    </dgm:pt>
    <dgm:pt modelId="{17024583-4407-4882-AB78-E7B302420727}" type="pres">
      <dgm:prSet presAssocID="{659D6D63-820D-42DA-8FB7-A934B7B8259E}" presName="L2TextContainer" presStyleLbl="revTx" presStyleIdx="0" presStyleCnt="12">
        <dgm:presLayoutVars>
          <dgm:bulletEnabled val="1"/>
        </dgm:presLayoutVars>
      </dgm:prSet>
      <dgm:spPr/>
    </dgm:pt>
    <dgm:pt modelId="{83FDEA7E-02E3-4936-A1F1-21EE1F6F0777}" type="pres">
      <dgm:prSet presAssocID="{659D6D63-820D-42DA-8FB7-A934B7B8259E}" presName="L1TextContainer" presStyleLbl="revTx" presStyleIdx="1" presStyleCnt="12">
        <dgm:presLayoutVars>
          <dgm:chMax val="1"/>
          <dgm:chPref val="1"/>
          <dgm:bulletEnabled val="1"/>
        </dgm:presLayoutVars>
      </dgm:prSet>
      <dgm:spPr/>
    </dgm:pt>
    <dgm:pt modelId="{9E52CD91-4CF3-4A5C-9684-48D4E6B9B017}" type="pres">
      <dgm:prSet presAssocID="{659D6D63-820D-42DA-8FB7-A934B7B8259E}" presName="ConnectLine" presStyleLbl="sibTrans1D1" presStyleIdx="0" presStyleCnt="6"/>
      <dgm:spPr>
        <a:noFill/>
        <a:ln w="12700" cap="rnd" cmpd="sng" algn="ctr">
          <a:solidFill>
            <a:schemeClr val="accent2">
              <a:hueOff val="0"/>
              <a:satOff val="0"/>
              <a:lumOff val="0"/>
              <a:alphaOff val="0"/>
            </a:schemeClr>
          </a:solidFill>
          <a:prstDash val="dash"/>
        </a:ln>
        <a:effectLst/>
      </dgm:spPr>
    </dgm:pt>
    <dgm:pt modelId="{F4894F8A-5011-4B6A-90D9-736930E1314B}" type="pres">
      <dgm:prSet presAssocID="{659D6D63-820D-42DA-8FB7-A934B7B8259E}" presName="EmptyPlaceHolder" presStyleCnt="0"/>
      <dgm:spPr/>
    </dgm:pt>
    <dgm:pt modelId="{BCC50817-92F9-4AD3-909C-9153370DB9E6}" type="pres">
      <dgm:prSet presAssocID="{A7C8CFD4-01CA-46E1-98D3-39506B3212A5}" presName="spaceBetweenRectangles" presStyleCnt="0"/>
      <dgm:spPr/>
    </dgm:pt>
    <dgm:pt modelId="{BA96DD89-B408-4A9C-9E84-16AD09410B7B}" type="pres">
      <dgm:prSet presAssocID="{A41E5447-6914-4DE7-860B-A60557778E9C}" presName="composite" presStyleCnt="0"/>
      <dgm:spPr/>
    </dgm:pt>
    <dgm:pt modelId="{7CE06D1B-96B2-43E8-93E4-D828E18791C8}" type="pres">
      <dgm:prSet presAssocID="{A41E5447-6914-4DE7-860B-A60557778E9C}" presName="ConnectorPoint" presStyleLbl="lnNode1" presStyleIdx="1" presStyleCnt="6"/>
      <dgm:spPr>
        <a:solidFill>
          <a:schemeClr val="accent2">
            <a:hueOff val="-122342"/>
            <a:satOff val="6507"/>
            <a:lumOff val="1882"/>
            <a:alphaOff val="0"/>
          </a:schemeClr>
        </a:solidFill>
        <a:ln w="6350" cap="rnd" cmpd="sng" algn="ctr">
          <a:solidFill>
            <a:schemeClr val="lt1">
              <a:hueOff val="0"/>
              <a:satOff val="0"/>
              <a:lumOff val="0"/>
              <a:alphaOff val="0"/>
            </a:schemeClr>
          </a:solidFill>
          <a:prstDash val="solid"/>
        </a:ln>
        <a:effectLst/>
      </dgm:spPr>
    </dgm:pt>
    <dgm:pt modelId="{13C5A278-FD89-468D-91E7-47B267719FBA}" type="pres">
      <dgm:prSet presAssocID="{A41E5447-6914-4DE7-860B-A60557778E9C}" presName="DropPinPlaceHolder" presStyleCnt="0"/>
      <dgm:spPr/>
    </dgm:pt>
    <dgm:pt modelId="{91B573E6-D28E-4D8F-B024-18E3F6147525}" type="pres">
      <dgm:prSet presAssocID="{A41E5447-6914-4DE7-860B-A60557778E9C}" presName="DropPin" presStyleLbl="alignNode1" presStyleIdx="1" presStyleCnt="6"/>
      <dgm:spPr/>
    </dgm:pt>
    <dgm:pt modelId="{5D44CC24-AB3E-4707-BECF-68F6EF6DCC00}" type="pres">
      <dgm:prSet presAssocID="{A41E5447-6914-4DE7-860B-A60557778E9C}" presName="Ellipse" presStyleLbl="fgAcc1" presStyleIdx="2" presStyleCnt="7"/>
      <dgm:spPr>
        <a:solidFill>
          <a:schemeClr val="lt1">
            <a:alpha val="90000"/>
            <a:hueOff val="0"/>
            <a:satOff val="0"/>
            <a:lumOff val="0"/>
            <a:alphaOff val="0"/>
          </a:schemeClr>
        </a:solidFill>
        <a:ln w="22225" cap="rnd" cmpd="sng" algn="ctr">
          <a:noFill/>
          <a:prstDash val="solid"/>
        </a:ln>
        <a:effectLst/>
      </dgm:spPr>
    </dgm:pt>
    <dgm:pt modelId="{16A5B459-439F-499C-843A-DE4CB9B303F1}" type="pres">
      <dgm:prSet presAssocID="{A41E5447-6914-4DE7-860B-A60557778E9C}" presName="L2TextContainer" presStyleLbl="revTx" presStyleIdx="2" presStyleCnt="12">
        <dgm:presLayoutVars>
          <dgm:bulletEnabled val="1"/>
        </dgm:presLayoutVars>
      </dgm:prSet>
      <dgm:spPr/>
    </dgm:pt>
    <dgm:pt modelId="{A6BFEFAD-5156-4336-A563-F6401B37C5C8}" type="pres">
      <dgm:prSet presAssocID="{A41E5447-6914-4DE7-860B-A60557778E9C}" presName="L1TextContainer" presStyleLbl="revTx" presStyleIdx="3" presStyleCnt="12">
        <dgm:presLayoutVars>
          <dgm:chMax val="1"/>
          <dgm:chPref val="1"/>
          <dgm:bulletEnabled val="1"/>
        </dgm:presLayoutVars>
      </dgm:prSet>
      <dgm:spPr/>
    </dgm:pt>
    <dgm:pt modelId="{387A8475-901D-4400-989E-A8D89DB7F5FE}" type="pres">
      <dgm:prSet presAssocID="{A41E5447-6914-4DE7-860B-A60557778E9C}" presName="ConnectLine" presStyleLbl="sibTrans1D1" presStyleIdx="1" presStyleCnt="6"/>
      <dgm:spPr>
        <a:noFill/>
        <a:ln w="12700" cap="rnd" cmpd="sng" algn="ctr">
          <a:solidFill>
            <a:schemeClr val="accent2">
              <a:hueOff val="-122342"/>
              <a:satOff val="6507"/>
              <a:lumOff val="1882"/>
              <a:alphaOff val="0"/>
            </a:schemeClr>
          </a:solidFill>
          <a:prstDash val="dash"/>
        </a:ln>
        <a:effectLst/>
      </dgm:spPr>
    </dgm:pt>
    <dgm:pt modelId="{76637CB8-8A5E-4E6F-BE5E-EC56CAF9FD8E}" type="pres">
      <dgm:prSet presAssocID="{A41E5447-6914-4DE7-860B-A60557778E9C}" presName="EmptyPlaceHolder" presStyleCnt="0"/>
      <dgm:spPr/>
    </dgm:pt>
    <dgm:pt modelId="{903B15B3-5A9A-4578-A580-2B14AE54D218}" type="pres">
      <dgm:prSet presAssocID="{46ABB9FA-1F30-493F-A575-6FADD7D22B6A}" presName="spaceBetweenRectangles" presStyleCnt="0"/>
      <dgm:spPr/>
    </dgm:pt>
    <dgm:pt modelId="{BB9E9A15-1DF2-45EB-9D3E-EA06ACCCABD0}" type="pres">
      <dgm:prSet presAssocID="{2D078B91-2DDF-4477-B1D5-51DFB3AF2141}" presName="composite" presStyleCnt="0"/>
      <dgm:spPr/>
    </dgm:pt>
    <dgm:pt modelId="{5AAD519C-6434-4A6E-907E-30A12143BB82}" type="pres">
      <dgm:prSet presAssocID="{2D078B91-2DDF-4477-B1D5-51DFB3AF2141}" presName="ConnectorPoint" presStyleLbl="lnNode1" presStyleIdx="2" presStyleCnt="6"/>
      <dgm:spPr>
        <a:solidFill>
          <a:schemeClr val="accent2">
            <a:hueOff val="-244683"/>
            <a:satOff val="13014"/>
            <a:lumOff val="3764"/>
            <a:alphaOff val="0"/>
          </a:schemeClr>
        </a:solidFill>
        <a:ln w="6350" cap="rnd" cmpd="sng" algn="ctr">
          <a:solidFill>
            <a:schemeClr val="lt1">
              <a:hueOff val="0"/>
              <a:satOff val="0"/>
              <a:lumOff val="0"/>
              <a:alphaOff val="0"/>
            </a:schemeClr>
          </a:solidFill>
          <a:prstDash val="solid"/>
        </a:ln>
        <a:effectLst/>
      </dgm:spPr>
    </dgm:pt>
    <dgm:pt modelId="{DCE6D49B-AE86-49C7-B8DB-6CA54FE3CD65}" type="pres">
      <dgm:prSet presAssocID="{2D078B91-2DDF-4477-B1D5-51DFB3AF2141}" presName="DropPinPlaceHolder" presStyleCnt="0"/>
      <dgm:spPr/>
    </dgm:pt>
    <dgm:pt modelId="{96B79FA0-5517-40B2-97C6-E7F8D6060078}" type="pres">
      <dgm:prSet presAssocID="{2D078B91-2DDF-4477-B1D5-51DFB3AF2141}" presName="DropPin" presStyleLbl="alignNode1" presStyleIdx="2" presStyleCnt="6"/>
      <dgm:spPr/>
    </dgm:pt>
    <dgm:pt modelId="{1561D8BC-8BB3-441F-B55F-6C92CCC02CFE}" type="pres">
      <dgm:prSet presAssocID="{2D078B91-2DDF-4477-B1D5-51DFB3AF2141}" presName="Ellipse" presStyleLbl="fgAcc1" presStyleIdx="3" presStyleCnt="7"/>
      <dgm:spPr>
        <a:solidFill>
          <a:schemeClr val="lt1">
            <a:alpha val="90000"/>
            <a:hueOff val="0"/>
            <a:satOff val="0"/>
            <a:lumOff val="0"/>
            <a:alphaOff val="0"/>
          </a:schemeClr>
        </a:solidFill>
        <a:ln w="22225" cap="rnd" cmpd="sng" algn="ctr">
          <a:noFill/>
          <a:prstDash val="solid"/>
        </a:ln>
        <a:effectLst/>
      </dgm:spPr>
    </dgm:pt>
    <dgm:pt modelId="{DCDDC30F-34AF-4D64-B608-D1A7434112C4}" type="pres">
      <dgm:prSet presAssocID="{2D078B91-2DDF-4477-B1D5-51DFB3AF2141}" presName="L2TextContainer" presStyleLbl="revTx" presStyleIdx="4" presStyleCnt="12">
        <dgm:presLayoutVars>
          <dgm:bulletEnabled val="1"/>
        </dgm:presLayoutVars>
      </dgm:prSet>
      <dgm:spPr/>
    </dgm:pt>
    <dgm:pt modelId="{71E88C8B-11A9-4896-AAEC-DBB9D1CCFD33}" type="pres">
      <dgm:prSet presAssocID="{2D078B91-2DDF-4477-B1D5-51DFB3AF2141}" presName="L1TextContainer" presStyleLbl="revTx" presStyleIdx="5" presStyleCnt="12">
        <dgm:presLayoutVars>
          <dgm:chMax val="1"/>
          <dgm:chPref val="1"/>
          <dgm:bulletEnabled val="1"/>
        </dgm:presLayoutVars>
      </dgm:prSet>
      <dgm:spPr/>
    </dgm:pt>
    <dgm:pt modelId="{339BAA56-9C2D-4F70-BBD9-CA6D985BEC00}" type="pres">
      <dgm:prSet presAssocID="{2D078B91-2DDF-4477-B1D5-51DFB3AF2141}" presName="ConnectLine" presStyleLbl="sibTrans1D1" presStyleIdx="2" presStyleCnt="6"/>
      <dgm:spPr>
        <a:noFill/>
        <a:ln w="12700" cap="rnd" cmpd="sng" algn="ctr">
          <a:solidFill>
            <a:schemeClr val="accent2">
              <a:hueOff val="-244683"/>
              <a:satOff val="13014"/>
              <a:lumOff val="3764"/>
              <a:alphaOff val="0"/>
            </a:schemeClr>
          </a:solidFill>
          <a:prstDash val="dash"/>
        </a:ln>
        <a:effectLst/>
      </dgm:spPr>
    </dgm:pt>
    <dgm:pt modelId="{93622DEC-9424-48EC-8D5A-AA7A4E6B4585}" type="pres">
      <dgm:prSet presAssocID="{2D078B91-2DDF-4477-B1D5-51DFB3AF2141}" presName="EmptyPlaceHolder" presStyleCnt="0"/>
      <dgm:spPr/>
    </dgm:pt>
    <dgm:pt modelId="{7D9D3783-C161-4A38-B072-016AA8450422}" type="pres">
      <dgm:prSet presAssocID="{A6C935F3-4525-4752-A6E9-ACF5A7656681}" presName="spaceBetweenRectangles" presStyleCnt="0"/>
      <dgm:spPr/>
    </dgm:pt>
    <dgm:pt modelId="{8A87C914-B6BD-4CEA-A033-580751B41FC5}" type="pres">
      <dgm:prSet presAssocID="{F1BE5BD4-8B7C-489B-B302-BD1AF4F44FFA}" presName="composite" presStyleCnt="0"/>
      <dgm:spPr/>
    </dgm:pt>
    <dgm:pt modelId="{D73EDDF5-BE84-4FB7-A4F7-847CB32157EF}" type="pres">
      <dgm:prSet presAssocID="{F1BE5BD4-8B7C-489B-B302-BD1AF4F44FFA}" presName="ConnectorPoint" presStyleLbl="lnNode1" presStyleIdx="3" presStyleCnt="6"/>
      <dgm:spPr>
        <a:solidFill>
          <a:schemeClr val="accent2">
            <a:hueOff val="-367025"/>
            <a:satOff val="19521"/>
            <a:lumOff val="5647"/>
            <a:alphaOff val="0"/>
          </a:schemeClr>
        </a:solidFill>
        <a:ln w="6350" cap="rnd" cmpd="sng" algn="ctr">
          <a:solidFill>
            <a:schemeClr val="lt1">
              <a:hueOff val="0"/>
              <a:satOff val="0"/>
              <a:lumOff val="0"/>
              <a:alphaOff val="0"/>
            </a:schemeClr>
          </a:solidFill>
          <a:prstDash val="solid"/>
        </a:ln>
        <a:effectLst/>
      </dgm:spPr>
    </dgm:pt>
    <dgm:pt modelId="{B9E75C4C-15CC-4226-B10D-35F822053A94}" type="pres">
      <dgm:prSet presAssocID="{F1BE5BD4-8B7C-489B-B302-BD1AF4F44FFA}" presName="DropPinPlaceHolder" presStyleCnt="0"/>
      <dgm:spPr/>
    </dgm:pt>
    <dgm:pt modelId="{5CEC7B9D-7B3E-4F43-96A1-34AF2013EF16}" type="pres">
      <dgm:prSet presAssocID="{F1BE5BD4-8B7C-489B-B302-BD1AF4F44FFA}" presName="DropPin" presStyleLbl="alignNode1" presStyleIdx="3" presStyleCnt="6"/>
      <dgm:spPr/>
    </dgm:pt>
    <dgm:pt modelId="{7E88B9DE-FFDD-45FD-BB45-35CC9F385443}" type="pres">
      <dgm:prSet presAssocID="{F1BE5BD4-8B7C-489B-B302-BD1AF4F44FFA}" presName="Ellipse" presStyleLbl="fgAcc1" presStyleIdx="4" presStyleCnt="7"/>
      <dgm:spPr>
        <a:solidFill>
          <a:schemeClr val="lt1">
            <a:alpha val="90000"/>
            <a:hueOff val="0"/>
            <a:satOff val="0"/>
            <a:lumOff val="0"/>
            <a:alphaOff val="0"/>
          </a:schemeClr>
        </a:solidFill>
        <a:ln w="22225" cap="rnd" cmpd="sng" algn="ctr">
          <a:noFill/>
          <a:prstDash val="solid"/>
        </a:ln>
        <a:effectLst/>
      </dgm:spPr>
    </dgm:pt>
    <dgm:pt modelId="{B3688609-4EA3-4FD5-8FBD-4C7517298684}" type="pres">
      <dgm:prSet presAssocID="{F1BE5BD4-8B7C-489B-B302-BD1AF4F44FFA}" presName="L2TextContainer" presStyleLbl="revTx" presStyleIdx="6" presStyleCnt="12">
        <dgm:presLayoutVars>
          <dgm:bulletEnabled val="1"/>
        </dgm:presLayoutVars>
      </dgm:prSet>
      <dgm:spPr/>
    </dgm:pt>
    <dgm:pt modelId="{917D4639-008C-42E5-84D3-56E7C3ADAC84}" type="pres">
      <dgm:prSet presAssocID="{F1BE5BD4-8B7C-489B-B302-BD1AF4F44FFA}" presName="L1TextContainer" presStyleLbl="revTx" presStyleIdx="7" presStyleCnt="12">
        <dgm:presLayoutVars>
          <dgm:chMax val="1"/>
          <dgm:chPref val="1"/>
          <dgm:bulletEnabled val="1"/>
        </dgm:presLayoutVars>
      </dgm:prSet>
      <dgm:spPr/>
    </dgm:pt>
    <dgm:pt modelId="{902B219D-9E86-4908-B486-241E2295BF4A}" type="pres">
      <dgm:prSet presAssocID="{F1BE5BD4-8B7C-489B-B302-BD1AF4F44FFA}" presName="ConnectLine" presStyleLbl="sibTrans1D1" presStyleIdx="3" presStyleCnt="6"/>
      <dgm:spPr>
        <a:noFill/>
        <a:ln w="12700" cap="rnd" cmpd="sng" algn="ctr">
          <a:solidFill>
            <a:schemeClr val="accent2">
              <a:hueOff val="-367025"/>
              <a:satOff val="19521"/>
              <a:lumOff val="5647"/>
              <a:alphaOff val="0"/>
            </a:schemeClr>
          </a:solidFill>
          <a:prstDash val="dash"/>
        </a:ln>
        <a:effectLst/>
      </dgm:spPr>
    </dgm:pt>
    <dgm:pt modelId="{64EC4032-D8A3-4DEF-A13A-3D2DC3528F48}" type="pres">
      <dgm:prSet presAssocID="{F1BE5BD4-8B7C-489B-B302-BD1AF4F44FFA}" presName="EmptyPlaceHolder" presStyleCnt="0"/>
      <dgm:spPr/>
    </dgm:pt>
    <dgm:pt modelId="{D99B8793-94F3-49A0-9A6B-41455DFDA52E}" type="pres">
      <dgm:prSet presAssocID="{36330414-5936-4DA6-9B29-D172BB9E7F74}" presName="spaceBetweenRectangles" presStyleCnt="0"/>
      <dgm:spPr/>
    </dgm:pt>
    <dgm:pt modelId="{293F7B9D-CEE8-43A5-ACAE-E29BF2BAFC9F}" type="pres">
      <dgm:prSet presAssocID="{2940ABE6-BC18-4054-A39D-8E5482F5330D}" presName="composite" presStyleCnt="0"/>
      <dgm:spPr/>
    </dgm:pt>
    <dgm:pt modelId="{29D5C228-93E9-4C0C-B516-08C215DA877F}" type="pres">
      <dgm:prSet presAssocID="{2940ABE6-BC18-4054-A39D-8E5482F5330D}" presName="ConnectorPoint" presStyleLbl="lnNode1" presStyleIdx="4" presStyleCnt="6"/>
      <dgm:spPr>
        <a:solidFill>
          <a:schemeClr val="accent2">
            <a:hueOff val="-489367"/>
            <a:satOff val="26028"/>
            <a:lumOff val="7529"/>
            <a:alphaOff val="0"/>
          </a:schemeClr>
        </a:solidFill>
        <a:ln w="6350" cap="rnd" cmpd="sng" algn="ctr">
          <a:solidFill>
            <a:schemeClr val="lt1">
              <a:hueOff val="0"/>
              <a:satOff val="0"/>
              <a:lumOff val="0"/>
              <a:alphaOff val="0"/>
            </a:schemeClr>
          </a:solidFill>
          <a:prstDash val="solid"/>
        </a:ln>
        <a:effectLst/>
      </dgm:spPr>
    </dgm:pt>
    <dgm:pt modelId="{E4E41136-F300-44D7-8D93-64DD1F9B9FFB}" type="pres">
      <dgm:prSet presAssocID="{2940ABE6-BC18-4054-A39D-8E5482F5330D}" presName="DropPinPlaceHolder" presStyleCnt="0"/>
      <dgm:spPr/>
    </dgm:pt>
    <dgm:pt modelId="{7C8CD41B-3132-4685-8CEA-FD4820BBD84C}" type="pres">
      <dgm:prSet presAssocID="{2940ABE6-BC18-4054-A39D-8E5482F5330D}" presName="DropPin" presStyleLbl="alignNode1" presStyleIdx="4" presStyleCnt="6"/>
      <dgm:spPr/>
    </dgm:pt>
    <dgm:pt modelId="{4AF4CE3E-7477-41CF-BCE6-24447DACC9BA}" type="pres">
      <dgm:prSet presAssocID="{2940ABE6-BC18-4054-A39D-8E5482F5330D}" presName="Ellipse" presStyleLbl="fgAcc1" presStyleIdx="5" presStyleCnt="7"/>
      <dgm:spPr>
        <a:solidFill>
          <a:schemeClr val="lt1">
            <a:alpha val="90000"/>
            <a:hueOff val="0"/>
            <a:satOff val="0"/>
            <a:lumOff val="0"/>
            <a:alphaOff val="0"/>
          </a:schemeClr>
        </a:solidFill>
        <a:ln w="22225" cap="rnd" cmpd="sng" algn="ctr">
          <a:noFill/>
          <a:prstDash val="solid"/>
        </a:ln>
        <a:effectLst/>
      </dgm:spPr>
    </dgm:pt>
    <dgm:pt modelId="{FE9B02CA-BE00-4B1D-A78F-4108D744BED3}" type="pres">
      <dgm:prSet presAssocID="{2940ABE6-BC18-4054-A39D-8E5482F5330D}" presName="L2TextContainer" presStyleLbl="revTx" presStyleIdx="8" presStyleCnt="12">
        <dgm:presLayoutVars>
          <dgm:bulletEnabled val="1"/>
        </dgm:presLayoutVars>
      </dgm:prSet>
      <dgm:spPr/>
    </dgm:pt>
    <dgm:pt modelId="{DE293B82-FC65-4BAF-8D54-53DCEB706E5C}" type="pres">
      <dgm:prSet presAssocID="{2940ABE6-BC18-4054-A39D-8E5482F5330D}" presName="L1TextContainer" presStyleLbl="revTx" presStyleIdx="9" presStyleCnt="12">
        <dgm:presLayoutVars>
          <dgm:chMax val="1"/>
          <dgm:chPref val="1"/>
          <dgm:bulletEnabled val="1"/>
        </dgm:presLayoutVars>
      </dgm:prSet>
      <dgm:spPr/>
    </dgm:pt>
    <dgm:pt modelId="{80E1AA54-026D-4195-A082-8E2061DD882A}" type="pres">
      <dgm:prSet presAssocID="{2940ABE6-BC18-4054-A39D-8E5482F5330D}" presName="ConnectLine" presStyleLbl="sibTrans1D1" presStyleIdx="4" presStyleCnt="6"/>
      <dgm:spPr>
        <a:noFill/>
        <a:ln w="12700" cap="rnd" cmpd="sng" algn="ctr">
          <a:solidFill>
            <a:schemeClr val="accent2">
              <a:hueOff val="-489367"/>
              <a:satOff val="26028"/>
              <a:lumOff val="7529"/>
              <a:alphaOff val="0"/>
            </a:schemeClr>
          </a:solidFill>
          <a:prstDash val="dash"/>
        </a:ln>
        <a:effectLst/>
      </dgm:spPr>
    </dgm:pt>
    <dgm:pt modelId="{FAE5EEC6-26C4-4A8C-A2C1-348BF16420EF}" type="pres">
      <dgm:prSet presAssocID="{2940ABE6-BC18-4054-A39D-8E5482F5330D}" presName="EmptyPlaceHolder" presStyleCnt="0"/>
      <dgm:spPr/>
    </dgm:pt>
    <dgm:pt modelId="{1F178369-539B-4D74-9204-E63AD0663579}" type="pres">
      <dgm:prSet presAssocID="{0895D3EA-7A8B-4D53-9D47-6B8469C96311}" presName="spaceBetweenRectangles" presStyleCnt="0"/>
      <dgm:spPr/>
    </dgm:pt>
    <dgm:pt modelId="{EEBDE8F6-39AE-46FB-976B-BA2BD0339A64}" type="pres">
      <dgm:prSet presAssocID="{2C214C36-D780-40DC-B8F9-C953EBFD0E96}" presName="composite" presStyleCnt="0"/>
      <dgm:spPr/>
    </dgm:pt>
    <dgm:pt modelId="{06B7E86D-FE63-4E32-B926-87727500AE3C}" type="pres">
      <dgm:prSet presAssocID="{2C214C36-D780-40DC-B8F9-C953EBFD0E96}" presName="ConnectorPoint" presStyleLbl="lnNode1" presStyleIdx="5" presStyleCnt="6"/>
      <dgm:spPr>
        <a:solidFill>
          <a:schemeClr val="accent2">
            <a:hueOff val="-611709"/>
            <a:satOff val="32535"/>
            <a:lumOff val="9411"/>
            <a:alphaOff val="0"/>
          </a:schemeClr>
        </a:solidFill>
        <a:ln w="6350" cap="rnd" cmpd="sng" algn="ctr">
          <a:solidFill>
            <a:schemeClr val="lt1">
              <a:hueOff val="0"/>
              <a:satOff val="0"/>
              <a:lumOff val="0"/>
              <a:alphaOff val="0"/>
            </a:schemeClr>
          </a:solidFill>
          <a:prstDash val="solid"/>
        </a:ln>
        <a:effectLst/>
      </dgm:spPr>
    </dgm:pt>
    <dgm:pt modelId="{044F73CC-CF38-465B-B1FA-E3003A1A7FB1}" type="pres">
      <dgm:prSet presAssocID="{2C214C36-D780-40DC-B8F9-C953EBFD0E96}" presName="DropPinPlaceHolder" presStyleCnt="0"/>
      <dgm:spPr/>
    </dgm:pt>
    <dgm:pt modelId="{E3F4F922-A84B-493C-B527-5CFC1977FBD7}" type="pres">
      <dgm:prSet presAssocID="{2C214C36-D780-40DC-B8F9-C953EBFD0E96}" presName="DropPin" presStyleLbl="alignNode1" presStyleIdx="5" presStyleCnt="6"/>
      <dgm:spPr/>
    </dgm:pt>
    <dgm:pt modelId="{53F8B462-4B9D-4005-ACE0-DBCC1BBB31AF}" type="pres">
      <dgm:prSet presAssocID="{2C214C36-D780-40DC-B8F9-C953EBFD0E96}" presName="Ellipse" presStyleLbl="fgAcc1" presStyleIdx="6" presStyleCnt="7"/>
      <dgm:spPr>
        <a:solidFill>
          <a:schemeClr val="lt1">
            <a:alpha val="90000"/>
            <a:hueOff val="0"/>
            <a:satOff val="0"/>
            <a:lumOff val="0"/>
            <a:alphaOff val="0"/>
          </a:schemeClr>
        </a:solidFill>
        <a:ln w="22225" cap="rnd" cmpd="sng" algn="ctr">
          <a:noFill/>
          <a:prstDash val="solid"/>
        </a:ln>
        <a:effectLst/>
      </dgm:spPr>
    </dgm:pt>
    <dgm:pt modelId="{4E464368-6463-4A07-9F47-3A853A646721}" type="pres">
      <dgm:prSet presAssocID="{2C214C36-D780-40DC-B8F9-C953EBFD0E96}" presName="L2TextContainer" presStyleLbl="revTx" presStyleIdx="10" presStyleCnt="12">
        <dgm:presLayoutVars>
          <dgm:bulletEnabled val="1"/>
        </dgm:presLayoutVars>
      </dgm:prSet>
      <dgm:spPr/>
    </dgm:pt>
    <dgm:pt modelId="{9903E0C4-8AEA-4F62-AD3E-8C4B54179A9B}" type="pres">
      <dgm:prSet presAssocID="{2C214C36-D780-40DC-B8F9-C953EBFD0E96}" presName="L1TextContainer" presStyleLbl="revTx" presStyleIdx="11" presStyleCnt="12">
        <dgm:presLayoutVars>
          <dgm:chMax val="1"/>
          <dgm:chPref val="1"/>
          <dgm:bulletEnabled val="1"/>
        </dgm:presLayoutVars>
      </dgm:prSet>
      <dgm:spPr/>
    </dgm:pt>
    <dgm:pt modelId="{E38B45D7-6249-4992-B270-E106EF110B52}" type="pres">
      <dgm:prSet presAssocID="{2C214C36-D780-40DC-B8F9-C953EBFD0E96}" presName="ConnectLine" presStyleLbl="sibTrans1D1" presStyleIdx="5" presStyleCnt="6"/>
      <dgm:spPr>
        <a:noFill/>
        <a:ln w="12700" cap="rnd" cmpd="sng" algn="ctr">
          <a:solidFill>
            <a:schemeClr val="accent2">
              <a:hueOff val="-611709"/>
              <a:satOff val="32535"/>
              <a:lumOff val="9411"/>
              <a:alphaOff val="0"/>
            </a:schemeClr>
          </a:solidFill>
          <a:prstDash val="dash"/>
        </a:ln>
        <a:effectLst/>
      </dgm:spPr>
    </dgm:pt>
    <dgm:pt modelId="{B9FE6745-58A5-4123-BFD4-3D17BB6C99B3}" type="pres">
      <dgm:prSet presAssocID="{2C214C36-D780-40DC-B8F9-C953EBFD0E96}" presName="EmptyPlaceHolder" presStyleCnt="0"/>
      <dgm:spPr/>
    </dgm:pt>
  </dgm:ptLst>
  <dgm:cxnLst>
    <dgm:cxn modelId="{19903F01-C097-4171-9D5C-787E9ADABBF0}" srcId="{1D1A10A5-07E4-4072-9A80-5B98326DFD10}" destId="{A41E5447-6914-4DE7-860B-A60557778E9C}" srcOrd="1" destOrd="0" parTransId="{0A2DF9A3-28B3-4B98-9B38-B5DD3BA35CFE}" sibTransId="{46ABB9FA-1F30-493F-A575-6FADD7D22B6A}"/>
    <dgm:cxn modelId="{2A87AC05-FB6A-4A64-8EAE-B932FC4F5077}" srcId="{1D1A10A5-07E4-4072-9A80-5B98326DFD10}" destId="{2D078B91-2DDF-4477-B1D5-51DFB3AF2141}" srcOrd="2" destOrd="0" parTransId="{23A67CDE-F1C2-410B-B1F4-1232630CBCD4}" sibTransId="{A6C935F3-4525-4752-A6E9-ACF5A7656681}"/>
    <dgm:cxn modelId="{4F29B00C-9A3B-46BE-A941-4C80A9ECB968}" type="presOf" srcId="{2C214C36-D780-40DC-B8F9-C953EBFD0E96}" destId="{9903E0C4-8AEA-4F62-AD3E-8C4B54179A9B}" srcOrd="0" destOrd="0" presId="urn:microsoft.com/office/officeart/2017/3/layout/DropPinTimeline"/>
    <dgm:cxn modelId="{E2293A1D-37C1-4128-9B11-3E62C60364BC}" type="presOf" srcId="{A2BEB8F2-2F7C-4975-A7E8-CA3ACFCA1AD4}" destId="{16A5B459-439F-499C-843A-DE4CB9B303F1}" srcOrd="0" destOrd="0" presId="urn:microsoft.com/office/officeart/2017/3/layout/DropPinTimeline"/>
    <dgm:cxn modelId="{1ACBE92B-95F6-4F74-B821-D2FB5475BBC4}" srcId="{A41E5447-6914-4DE7-860B-A60557778E9C}" destId="{0AF4BCF6-01FA-41AF-8332-203CE6CDA639}" srcOrd="2" destOrd="0" parTransId="{91E6AE6E-57A1-4219-A8D3-04E9E6970005}" sibTransId="{93493BB0-D943-47B6-AF9E-BB5F06A1D783}"/>
    <dgm:cxn modelId="{3F636F36-8716-41AF-A6B4-2CAC4DCB2407}" srcId="{2D078B91-2DDF-4477-B1D5-51DFB3AF2141}" destId="{5E37C691-CB45-4C01-96D1-2D05A9ABF4AB}" srcOrd="1" destOrd="0" parTransId="{CC0ECEE7-CDE8-45BB-98B3-98D854AAD44D}" sibTransId="{26F9B678-1B27-4199-AAED-FA4CB5FD5B6C}"/>
    <dgm:cxn modelId="{AF21AD38-E4B6-4521-B55F-9A0FFC2E11CE}" type="presOf" srcId="{8F2DCF5D-D6ED-4277-90E0-442159E4FDC5}" destId="{4E464368-6463-4A07-9F47-3A853A646721}" srcOrd="0" destOrd="0" presId="urn:microsoft.com/office/officeart/2017/3/layout/DropPinTimeline"/>
    <dgm:cxn modelId="{0D14EF39-634B-4861-8F71-5D874AD74517}" type="presOf" srcId="{FA7DB524-7AB1-4917-A4EC-5821CCBAF7F4}" destId="{17024583-4407-4882-AB78-E7B302420727}" srcOrd="0" destOrd="0" presId="urn:microsoft.com/office/officeart/2017/3/layout/DropPinTimeline"/>
    <dgm:cxn modelId="{B2D37B5C-69B9-47E1-9D74-D4DDCB3C34BE}" type="presOf" srcId="{D4FE515E-1820-40F1-81E5-AF8C15DBC818}" destId="{FE9B02CA-BE00-4B1D-A78F-4108D744BED3}" srcOrd="0" destOrd="3" presId="urn:microsoft.com/office/officeart/2017/3/layout/DropPinTimeline"/>
    <dgm:cxn modelId="{DB7A2766-760D-4BD8-AFEB-8B7F6EFFA1AE}" type="presOf" srcId="{572EFCD9-31D9-4F1C-A707-7690D0002566}" destId="{B3688609-4EA3-4FD5-8FBD-4C7517298684}" srcOrd="0" destOrd="0" presId="urn:microsoft.com/office/officeart/2017/3/layout/DropPinTimeline"/>
    <dgm:cxn modelId="{ABEE2267-2875-4CA9-8504-3108ED426DB6}" srcId="{A41E5447-6914-4DE7-860B-A60557778E9C}" destId="{A2BEB8F2-2F7C-4975-A7E8-CA3ACFCA1AD4}" srcOrd="0" destOrd="0" parTransId="{88EA28B1-F5A6-46C9-9638-28CB26051AFA}" sibTransId="{3EF9711B-B287-46F9-A657-DBB0F61B94FA}"/>
    <dgm:cxn modelId="{98AE286E-2C79-4359-8512-4618239E7F8B}" type="presOf" srcId="{1D1A10A5-07E4-4072-9A80-5B98326DFD10}" destId="{8D827A97-5463-4047-BF17-86E14D746B1C}" srcOrd="0" destOrd="0" presId="urn:microsoft.com/office/officeart/2017/3/layout/DropPinTimeline"/>
    <dgm:cxn modelId="{6985EC4E-5BFF-49AC-B72E-8CC2C1A38C20}" type="presOf" srcId="{9FC12D88-BA18-40B9-A5E3-60339615A91F}" destId="{B3688609-4EA3-4FD5-8FBD-4C7517298684}" srcOrd="0" destOrd="2" presId="urn:microsoft.com/office/officeart/2017/3/layout/DropPinTimeline"/>
    <dgm:cxn modelId="{E73B9273-0BE6-4673-9380-32109C1B6C47}" srcId="{1D1A10A5-07E4-4072-9A80-5B98326DFD10}" destId="{2940ABE6-BC18-4054-A39D-8E5482F5330D}" srcOrd="4" destOrd="0" parTransId="{5DC3E2FD-D791-4F91-8B96-EE0974F1B7A6}" sibTransId="{0895D3EA-7A8B-4D53-9D47-6B8469C96311}"/>
    <dgm:cxn modelId="{4C49A853-EA6D-47ED-9670-EFF51C29FF30}" srcId="{F1BE5BD4-8B7C-489B-B302-BD1AF4F44FFA}" destId="{572EFCD9-31D9-4F1C-A707-7690D0002566}" srcOrd="0" destOrd="0" parTransId="{F9279989-C2EC-438F-87F3-A629BA650217}" sibTransId="{B6F11D0F-EE39-49EB-B405-B5A5EF2F8B72}"/>
    <dgm:cxn modelId="{5B03397E-E5BF-4444-822E-1D1950CC2AE8}" type="presOf" srcId="{2D078B91-2DDF-4477-B1D5-51DFB3AF2141}" destId="{71E88C8B-11A9-4896-AAEC-DBB9D1CCFD33}" srcOrd="0" destOrd="0" presId="urn:microsoft.com/office/officeart/2017/3/layout/DropPinTimeline"/>
    <dgm:cxn modelId="{7166E591-5980-4E70-9C5B-14C1895C5953}" type="presOf" srcId="{5E37C691-CB45-4C01-96D1-2D05A9ABF4AB}" destId="{DCDDC30F-34AF-4D64-B608-D1A7434112C4}" srcOrd="0" destOrd="1" presId="urn:microsoft.com/office/officeart/2017/3/layout/DropPinTimeline"/>
    <dgm:cxn modelId="{F36DFA94-F9CA-4410-955A-C86B65A45D0C}" srcId="{2D078B91-2DDF-4477-B1D5-51DFB3AF2141}" destId="{3F6A5014-F231-44CF-A414-33F4D8D73FCB}" srcOrd="0" destOrd="0" parTransId="{00004631-A927-4D76-81F9-916AAE08875D}" sibTransId="{194050E0-9EB5-4EF3-BCEA-DC2732C4E420}"/>
    <dgm:cxn modelId="{6F9E6A96-4D4D-48C0-A1E5-DA1DA1146DCD}" type="presOf" srcId="{0AF4BCF6-01FA-41AF-8332-203CE6CDA639}" destId="{16A5B459-439F-499C-843A-DE4CB9B303F1}" srcOrd="0" destOrd="2" presId="urn:microsoft.com/office/officeart/2017/3/layout/DropPinTimeline"/>
    <dgm:cxn modelId="{E281889B-60E1-44BA-BEAA-1D3C0FB12BD6}" type="presOf" srcId="{3F6A5014-F231-44CF-A414-33F4D8D73FCB}" destId="{DCDDC30F-34AF-4D64-B608-D1A7434112C4}" srcOrd="0" destOrd="0" presId="urn:microsoft.com/office/officeart/2017/3/layout/DropPinTimeline"/>
    <dgm:cxn modelId="{22E7669E-EB9B-481E-89AE-78FE5F5C20AF}" type="presOf" srcId="{659D6D63-820D-42DA-8FB7-A934B7B8259E}" destId="{83FDEA7E-02E3-4936-A1F1-21EE1F6F0777}" srcOrd="0" destOrd="0" presId="urn:microsoft.com/office/officeart/2017/3/layout/DropPinTimeline"/>
    <dgm:cxn modelId="{C91141A2-9148-454A-A211-B1518457C2F7}" srcId="{A41E5447-6914-4DE7-860B-A60557778E9C}" destId="{EB4BF8DC-DB1D-4CB0-981F-118613E5681B}" srcOrd="1" destOrd="0" parTransId="{756CC173-AC12-454E-8517-853C7CF3FF6F}" sibTransId="{AB9114F9-61BB-42F6-843F-E4B9919EB5B5}"/>
    <dgm:cxn modelId="{AE3220A7-8A88-4EAE-AAAD-49141D0BA7AA}" type="presOf" srcId="{89D15B47-6C3C-414A-BED9-97255C54FA41}" destId="{FE9B02CA-BE00-4B1D-A78F-4108D744BED3}" srcOrd="0" destOrd="1" presId="urn:microsoft.com/office/officeart/2017/3/layout/DropPinTimeline"/>
    <dgm:cxn modelId="{7B9477A9-F201-4AE5-9DAD-0AD52F85E712}" srcId="{1D1A10A5-07E4-4072-9A80-5B98326DFD10}" destId="{2C214C36-D780-40DC-B8F9-C953EBFD0E96}" srcOrd="5" destOrd="0" parTransId="{824308C2-F768-4898-8206-06703C87AC63}" sibTransId="{518DA84F-E679-4D95-BD0F-FEE7EBE3E49D}"/>
    <dgm:cxn modelId="{5E0B41AF-A523-459F-80B2-DCC7BC34BBA9}" type="presOf" srcId="{EB4BF8DC-DB1D-4CB0-981F-118613E5681B}" destId="{16A5B459-439F-499C-843A-DE4CB9B303F1}" srcOrd="0" destOrd="1" presId="urn:microsoft.com/office/officeart/2017/3/layout/DropPinTimeline"/>
    <dgm:cxn modelId="{730265B0-6242-41C6-A271-A9BC4B7CF67B}" srcId="{1D1A10A5-07E4-4072-9A80-5B98326DFD10}" destId="{659D6D63-820D-42DA-8FB7-A934B7B8259E}" srcOrd="0" destOrd="0" parTransId="{7FD36BA4-0F37-4D32-B599-EAD647BEA391}" sibTransId="{A7C8CFD4-01CA-46E1-98D3-39506B3212A5}"/>
    <dgm:cxn modelId="{F35A4DB6-7DF5-4784-8EE2-F0D1391050F4}" type="presOf" srcId="{2940ABE6-BC18-4054-A39D-8E5482F5330D}" destId="{DE293B82-FC65-4BAF-8D54-53DCEB706E5C}" srcOrd="0" destOrd="0" presId="urn:microsoft.com/office/officeart/2017/3/layout/DropPinTimeline"/>
    <dgm:cxn modelId="{C5F4F4B9-DA7D-4580-86D3-68179196A44B}" type="presOf" srcId="{74BBEC51-C17B-42D6-BD41-3C355C396FF5}" destId="{B3688609-4EA3-4FD5-8FBD-4C7517298684}" srcOrd="0" destOrd="1" presId="urn:microsoft.com/office/officeart/2017/3/layout/DropPinTimeline"/>
    <dgm:cxn modelId="{1F7111BC-BB99-4E64-B30B-F998C82B44B2}" srcId="{2940ABE6-BC18-4054-A39D-8E5482F5330D}" destId="{89D15B47-6C3C-414A-BED9-97255C54FA41}" srcOrd="1" destOrd="0" parTransId="{FAA0D223-9F5D-451B-8F2A-B071F4F11C6E}" sibTransId="{5CB34E5E-E6BA-4C6A-85C5-4F2A5710E1AC}"/>
    <dgm:cxn modelId="{6253A6C5-AF30-42A0-97ED-1F5019213648}" srcId="{1D1A10A5-07E4-4072-9A80-5B98326DFD10}" destId="{F1BE5BD4-8B7C-489B-B302-BD1AF4F44FFA}" srcOrd="3" destOrd="0" parTransId="{5C4DC482-B36B-47A2-9D87-CFDD91992AE3}" sibTransId="{36330414-5936-4DA6-9B29-D172BB9E7F74}"/>
    <dgm:cxn modelId="{1AA135C7-B361-47F3-87A4-B87075BDFA3C}" type="presOf" srcId="{AEAECCD4-E4D3-4267-AB62-49FCF7E520E9}" destId="{FE9B02CA-BE00-4B1D-A78F-4108D744BED3}" srcOrd="0" destOrd="2" presId="urn:microsoft.com/office/officeart/2017/3/layout/DropPinTimeline"/>
    <dgm:cxn modelId="{C8DF49C9-6328-4336-9300-D825EF9FD3DB}" srcId="{659D6D63-820D-42DA-8FB7-A934B7B8259E}" destId="{FA7DB524-7AB1-4917-A4EC-5821CCBAF7F4}" srcOrd="0" destOrd="0" parTransId="{EDAA1A02-03F5-4428-B47B-ECEE6F7F3E3D}" sibTransId="{748BFAF0-038A-46F6-809E-561786F2C11D}"/>
    <dgm:cxn modelId="{29D818D0-8B24-4DCA-8A39-17D126012A16}" srcId="{2940ABE6-BC18-4054-A39D-8E5482F5330D}" destId="{D4FE515E-1820-40F1-81E5-AF8C15DBC818}" srcOrd="3" destOrd="0" parTransId="{F3B5DE8F-11E8-4432-8956-0EBAB98B6789}" sibTransId="{153D8965-752B-4D0F-8C03-02364C38A566}"/>
    <dgm:cxn modelId="{C22316DD-8D20-4916-99B4-50E762B0D758}" srcId="{F1BE5BD4-8B7C-489B-B302-BD1AF4F44FFA}" destId="{9FC12D88-BA18-40B9-A5E3-60339615A91F}" srcOrd="2" destOrd="0" parTransId="{563C1226-F8C9-4F18-B629-2D9F472C52FC}" sibTransId="{2335342B-1F16-4245-85C6-55B75BDE97C0}"/>
    <dgm:cxn modelId="{A061ADDE-2847-476C-BFBA-FBF1D00ACC67}" type="presOf" srcId="{A41E5447-6914-4DE7-860B-A60557778E9C}" destId="{A6BFEFAD-5156-4336-A563-F6401B37C5C8}" srcOrd="0" destOrd="0" presId="urn:microsoft.com/office/officeart/2017/3/layout/DropPinTimeline"/>
    <dgm:cxn modelId="{9072CEDE-857C-4C81-AAE3-47FC7F43EEED}" type="presOf" srcId="{983204D2-6C84-439F-84DE-42B9474CF2BF}" destId="{FE9B02CA-BE00-4B1D-A78F-4108D744BED3}" srcOrd="0" destOrd="0" presId="urn:microsoft.com/office/officeart/2017/3/layout/DropPinTimeline"/>
    <dgm:cxn modelId="{5F122BDF-A296-4FE9-8422-FDF202E90D4A}" srcId="{F1BE5BD4-8B7C-489B-B302-BD1AF4F44FFA}" destId="{74BBEC51-C17B-42D6-BD41-3C355C396FF5}" srcOrd="1" destOrd="0" parTransId="{2444A60C-C110-482E-9F25-6DE1B58959C0}" sibTransId="{599EF8C8-632E-4E00-9E65-7E610FB6B4A4}"/>
    <dgm:cxn modelId="{D2B272E0-3052-45AD-971A-1500AC3BAFBA}" srcId="{2940ABE6-BC18-4054-A39D-8E5482F5330D}" destId="{983204D2-6C84-439F-84DE-42B9474CF2BF}" srcOrd="0" destOrd="0" parTransId="{5C591DCE-5FC2-4257-B758-2BAD11AD4093}" sibTransId="{E1F966AB-4924-44C8-8B55-220A085FED16}"/>
    <dgm:cxn modelId="{0F66B1E0-E7DA-48F6-82F4-28363DA7A7A0}" srcId="{2940ABE6-BC18-4054-A39D-8E5482F5330D}" destId="{AEAECCD4-E4D3-4267-AB62-49FCF7E520E9}" srcOrd="2" destOrd="0" parTransId="{3C2578DB-5C3D-43D0-A9E5-786AF84491D1}" sibTransId="{88F86B27-4AAC-4D68-BA2F-F965100E7ADA}"/>
    <dgm:cxn modelId="{84B2D1E8-4D68-447B-AC8A-028058CFC195}" srcId="{2C214C36-D780-40DC-B8F9-C953EBFD0E96}" destId="{8F2DCF5D-D6ED-4277-90E0-442159E4FDC5}" srcOrd="0" destOrd="0" parTransId="{947FE7CA-12A0-4D8F-9081-2981809533DC}" sibTransId="{E322E72E-B063-4B5E-B2BE-A56D69FF345C}"/>
    <dgm:cxn modelId="{E26063F6-D243-435A-84D3-F9787E6CAA13}" type="presOf" srcId="{F1BE5BD4-8B7C-489B-B302-BD1AF4F44FFA}" destId="{917D4639-008C-42E5-84D3-56E7C3ADAC84}" srcOrd="0" destOrd="0" presId="urn:microsoft.com/office/officeart/2017/3/layout/DropPinTimeline"/>
    <dgm:cxn modelId="{41BF1C79-4469-45E4-9315-65366BA4D417}" type="presParOf" srcId="{8D827A97-5463-4047-BF17-86E14D746B1C}" destId="{F67287D8-A296-4580-9B75-2DD0C99F8FE0}" srcOrd="0" destOrd="0" presId="urn:microsoft.com/office/officeart/2017/3/layout/DropPinTimeline"/>
    <dgm:cxn modelId="{9BC2597F-9847-4234-8EAD-D398E14F0A17}" type="presParOf" srcId="{8D827A97-5463-4047-BF17-86E14D746B1C}" destId="{7A232C11-3B32-44A4-82BD-E9097088726E}" srcOrd="1" destOrd="0" presId="urn:microsoft.com/office/officeart/2017/3/layout/DropPinTimeline"/>
    <dgm:cxn modelId="{65C0AB94-39C4-415A-A602-C7D832845A42}" type="presParOf" srcId="{7A232C11-3B32-44A4-82BD-E9097088726E}" destId="{E5814E85-D1F7-4CFF-8B5D-746B06525775}" srcOrd="0" destOrd="0" presId="urn:microsoft.com/office/officeart/2017/3/layout/DropPinTimeline"/>
    <dgm:cxn modelId="{49C38AF6-F9DC-4FEE-A3DC-406706183455}" type="presParOf" srcId="{E5814E85-D1F7-4CFF-8B5D-746B06525775}" destId="{D8C82AD9-49FC-4674-90E0-C2394C63EA49}" srcOrd="0" destOrd="0" presId="urn:microsoft.com/office/officeart/2017/3/layout/DropPinTimeline"/>
    <dgm:cxn modelId="{37737337-4146-4B78-8716-151298161280}" type="presParOf" srcId="{E5814E85-D1F7-4CFF-8B5D-746B06525775}" destId="{D7741DDC-9F9A-49F4-AF07-D07D3AE5AC24}" srcOrd="1" destOrd="0" presId="urn:microsoft.com/office/officeart/2017/3/layout/DropPinTimeline"/>
    <dgm:cxn modelId="{1735C7A2-33F7-4F05-99E8-0853CE9333A4}" type="presParOf" srcId="{D7741DDC-9F9A-49F4-AF07-D07D3AE5AC24}" destId="{F1C8CCEB-2FBE-4960-9E14-F55C886AD276}" srcOrd="0" destOrd="0" presId="urn:microsoft.com/office/officeart/2017/3/layout/DropPinTimeline"/>
    <dgm:cxn modelId="{F43C68BA-DBF6-4A5A-A43F-89C3FC66FB01}" type="presParOf" srcId="{D7741DDC-9F9A-49F4-AF07-D07D3AE5AC24}" destId="{CE1F21C6-6C64-4D34-A2AD-8BE2D0C82EDF}" srcOrd="1" destOrd="0" presId="urn:microsoft.com/office/officeart/2017/3/layout/DropPinTimeline"/>
    <dgm:cxn modelId="{848E7593-0F16-41B7-94A0-E69FA79451BD}" type="presParOf" srcId="{E5814E85-D1F7-4CFF-8B5D-746B06525775}" destId="{17024583-4407-4882-AB78-E7B302420727}" srcOrd="2" destOrd="0" presId="urn:microsoft.com/office/officeart/2017/3/layout/DropPinTimeline"/>
    <dgm:cxn modelId="{5F1D680F-B48A-435C-BAF6-FCF789B92B5A}" type="presParOf" srcId="{E5814E85-D1F7-4CFF-8B5D-746B06525775}" destId="{83FDEA7E-02E3-4936-A1F1-21EE1F6F0777}" srcOrd="3" destOrd="0" presId="urn:microsoft.com/office/officeart/2017/3/layout/DropPinTimeline"/>
    <dgm:cxn modelId="{7C3FDAF8-8DF7-4BED-AE04-E9FBBC238C34}" type="presParOf" srcId="{E5814E85-D1F7-4CFF-8B5D-746B06525775}" destId="{9E52CD91-4CF3-4A5C-9684-48D4E6B9B017}" srcOrd="4" destOrd="0" presId="urn:microsoft.com/office/officeart/2017/3/layout/DropPinTimeline"/>
    <dgm:cxn modelId="{E67B7A85-5BDD-45F0-93CB-1FCBDF966F52}" type="presParOf" srcId="{E5814E85-D1F7-4CFF-8B5D-746B06525775}" destId="{F4894F8A-5011-4B6A-90D9-736930E1314B}" srcOrd="5" destOrd="0" presId="urn:microsoft.com/office/officeart/2017/3/layout/DropPinTimeline"/>
    <dgm:cxn modelId="{C94CCD59-437F-4872-9442-728DB083C699}" type="presParOf" srcId="{7A232C11-3B32-44A4-82BD-E9097088726E}" destId="{BCC50817-92F9-4AD3-909C-9153370DB9E6}" srcOrd="1" destOrd="0" presId="urn:microsoft.com/office/officeart/2017/3/layout/DropPinTimeline"/>
    <dgm:cxn modelId="{C568B56B-D85E-4143-AC25-7B7D305DBB8D}" type="presParOf" srcId="{7A232C11-3B32-44A4-82BD-E9097088726E}" destId="{BA96DD89-B408-4A9C-9E84-16AD09410B7B}" srcOrd="2" destOrd="0" presId="urn:microsoft.com/office/officeart/2017/3/layout/DropPinTimeline"/>
    <dgm:cxn modelId="{6BF9FC41-43B6-4095-A2EE-06479E07E16F}" type="presParOf" srcId="{BA96DD89-B408-4A9C-9E84-16AD09410B7B}" destId="{7CE06D1B-96B2-43E8-93E4-D828E18791C8}" srcOrd="0" destOrd="0" presId="urn:microsoft.com/office/officeart/2017/3/layout/DropPinTimeline"/>
    <dgm:cxn modelId="{056B04A8-B2E6-4098-84E8-21FB2D660CEB}" type="presParOf" srcId="{BA96DD89-B408-4A9C-9E84-16AD09410B7B}" destId="{13C5A278-FD89-468D-91E7-47B267719FBA}" srcOrd="1" destOrd="0" presId="urn:microsoft.com/office/officeart/2017/3/layout/DropPinTimeline"/>
    <dgm:cxn modelId="{78995CBD-020A-4996-B1F2-3230EE68C53A}" type="presParOf" srcId="{13C5A278-FD89-468D-91E7-47B267719FBA}" destId="{91B573E6-D28E-4D8F-B024-18E3F6147525}" srcOrd="0" destOrd="0" presId="urn:microsoft.com/office/officeart/2017/3/layout/DropPinTimeline"/>
    <dgm:cxn modelId="{D9BA543E-802A-441C-9551-2614F90F0132}" type="presParOf" srcId="{13C5A278-FD89-468D-91E7-47B267719FBA}" destId="{5D44CC24-AB3E-4707-BECF-68F6EF6DCC00}" srcOrd="1" destOrd="0" presId="urn:microsoft.com/office/officeart/2017/3/layout/DropPinTimeline"/>
    <dgm:cxn modelId="{EE00EF77-BABB-4CF3-A8FE-B207EB8C9A4C}" type="presParOf" srcId="{BA96DD89-B408-4A9C-9E84-16AD09410B7B}" destId="{16A5B459-439F-499C-843A-DE4CB9B303F1}" srcOrd="2" destOrd="0" presId="urn:microsoft.com/office/officeart/2017/3/layout/DropPinTimeline"/>
    <dgm:cxn modelId="{C141F692-EA88-4E82-B957-5A67FF78E0EB}" type="presParOf" srcId="{BA96DD89-B408-4A9C-9E84-16AD09410B7B}" destId="{A6BFEFAD-5156-4336-A563-F6401B37C5C8}" srcOrd="3" destOrd="0" presId="urn:microsoft.com/office/officeart/2017/3/layout/DropPinTimeline"/>
    <dgm:cxn modelId="{BA87B1FC-FA32-4EC5-BEDA-5D64A1916325}" type="presParOf" srcId="{BA96DD89-B408-4A9C-9E84-16AD09410B7B}" destId="{387A8475-901D-4400-989E-A8D89DB7F5FE}" srcOrd="4" destOrd="0" presId="urn:microsoft.com/office/officeart/2017/3/layout/DropPinTimeline"/>
    <dgm:cxn modelId="{2689061B-44E0-4957-A67A-472412ED5DE9}" type="presParOf" srcId="{BA96DD89-B408-4A9C-9E84-16AD09410B7B}" destId="{76637CB8-8A5E-4E6F-BE5E-EC56CAF9FD8E}" srcOrd="5" destOrd="0" presId="urn:microsoft.com/office/officeart/2017/3/layout/DropPinTimeline"/>
    <dgm:cxn modelId="{45D39163-DFB4-448E-AC33-B050C2C12FBB}" type="presParOf" srcId="{7A232C11-3B32-44A4-82BD-E9097088726E}" destId="{903B15B3-5A9A-4578-A580-2B14AE54D218}" srcOrd="3" destOrd="0" presId="urn:microsoft.com/office/officeart/2017/3/layout/DropPinTimeline"/>
    <dgm:cxn modelId="{F0C2D040-8FC5-4ED7-A66A-CC9685D63CDD}" type="presParOf" srcId="{7A232C11-3B32-44A4-82BD-E9097088726E}" destId="{BB9E9A15-1DF2-45EB-9D3E-EA06ACCCABD0}" srcOrd="4" destOrd="0" presId="urn:microsoft.com/office/officeart/2017/3/layout/DropPinTimeline"/>
    <dgm:cxn modelId="{F615D377-B657-459C-A473-5B301FB312F3}" type="presParOf" srcId="{BB9E9A15-1DF2-45EB-9D3E-EA06ACCCABD0}" destId="{5AAD519C-6434-4A6E-907E-30A12143BB82}" srcOrd="0" destOrd="0" presId="urn:microsoft.com/office/officeart/2017/3/layout/DropPinTimeline"/>
    <dgm:cxn modelId="{9308DA04-4527-462B-A00C-220079C7DCD0}" type="presParOf" srcId="{BB9E9A15-1DF2-45EB-9D3E-EA06ACCCABD0}" destId="{DCE6D49B-AE86-49C7-B8DB-6CA54FE3CD65}" srcOrd="1" destOrd="0" presId="urn:microsoft.com/office/officeart/2017/3/layout/DropPinTimeline"/>
    <dgm:cxn modelId="{8A43DEE3-2C8A-47C0-AEED-974B9A366361}" type="presParOf" srcId="{DCE6D49B-AE86-49C7-B8DB-6CA54FE3CD65}" destId="{96B79FA0-5517-40B2-97C6-E7F8D6060078}" srcOrd="0" destOrd="0" presId="urn:microsoft.com/office/officeart/2017/3/layout/DropPinTimeline"/>
    <dgm:cxn modelId="{EAAAB56B-A76D-463A-B3AF-28461FA2DC67}" type="presParOf" srcId="{DCE6D49B-AE86-49C7-B8DB-6CA54FE3CD65}" destId="{1561D8BC-8BB3-441F-B55F-6C92CCC02CFE}" srcOrd="1" destOrd="0" presId="urn:microsoft.com/office/officeart/2017/3/layout/DropPinTimeline"/>
    <dgm:cxn modelId="{49B40509-74F6-4443-B56A-730832535E94}" type="presParOf" srcId="{BB9E9A15-1DF2-45EB-9D3E-EA06ACCCABD0}" destId="{DCDDC30F-34AF-4D64-B608-D1A7434112C4}" srcOrd="2" destOrd="0" presId="urn:microsoft.com/office/officeart/2017/3/layout/DropPinTimeline"/>
    <dgm:cxn modelId="{4F3FF46C-AB17-4F9A-8AD3-320BE9E6EF21}" type="presParOf" srcId="{BB9E9A15-1DF2-45EB-9D3E-EA06ACCCABD0}" destId="{71E88C8B-11A9-4896-AAEC-DBB9D1CCFD33}" srcOrd="3" destOrd="0" presId="urn:microsoft.com/office/officeart/2017/3/layout/DropPinTimeline"/>
    <dgm:cxn modelId="{3117FE02-7EEB-45B5-9D79-1DAB2BFC9CC5}" type="presParOf" srcId="{BB9E9A15-1DF2-45EB-9D3E-EA06ACCCABD0}" destId="{339BAA56-9C2D-4F70-BBD9-CA6D985BEC00}" srcOrd="4" destOrd="0" presId="urn:microsoft.com/office/officeart/2017/3/layout/DropPinTimeline"/>
    <dgm:cxn modelId="{F2D5270A-1A79-4F80-B5AF-210EE1F5ACC9}" type="presParOf" srcId="{BB9E9A15-1DF2-45EB-9D3E-EA06ACCCABD0}" destId="{93622DEC-9424-48EC-8D5A-AA7A4E6B4585}" srcOrd="5" destOrd="0" presId="urn:microsoft.com/office/officeart/2017/3/layout/DropPinTimeline"/>
    <dgm:cxn modelId="{FBEADCED-E5AE-4148-96D9-C771DB921DDE}" type="presParOf" srcId="{7A232C11-3B32-44A4-82BD-E9097088726E}" destId="{7D9D3783-C161-4A38-B072-016AA8450422}" srcOrd="5" destOrd="0" presId="urn:microsoft.com/office/officeart/2017/3/layout/DropPinTimeline"/>
    <dgm:cxn modelId="{04BC3FAF-9E5A-4278-B0B2-DC22EF6E97D3}" type="presParOf" srcId="{7A232C11-3B32-44A4-82BD-E9097088726E}" destId="{8A87C914-B6BD-4CEA-A033-580751B41FC5}" srcOrd="6" destOrd="0" presId="urn:microsoft.com/office/officeart/2017/3/layout/DropPinTimeline"/>
    <dgm:cxn modelId="{EC9E0556-7CB0-422A-AFE4-33165EF2E1E8}" type="presParOf" srcId="{8A87C914-B6BD-4CEA-A033-580751B41FC5}" destId="{D73EDDF5-BE84-4FB7-A4F7-847CB32157EF}" srcOrd="0" destOrd="0" presId="urn:microsoft.com/office/officeart/2017/3/layout/DropPinTimeline"/>
    <dgm:cxn modelId="{0FA1B94B-3A38-4660-B6EF-764FCD0AD044}" type="presParOf" srcId="{8A87C914-B6BD-4CEA-A033-580751B41FC5}" destId="{B9E75C4C-15CC-4226-B10D-35F822053A94}" srcOrd="1" destOrd="0" presId="urn:microsoft.com/office/officeart/2017/3/layout/DropPinTimeline"/>
    <dgm:cxn modelId="{7C2301B8-DC22-4988-A5E3-9BC57DB7A879}" type="presParOf" srcId="{B9E75C4C-15CC-4226-B10D-35F822053A94}" destId="{5CEC7B9D-7B3E-4F43-96A1-34AF2013EF16}" srcOrd="0" destOrd="0" presId="urn:microsoft.com/office/officeart/2017/3/layout/DropPinTimeline"/>
    <dgm:cxn modelId="{29A35C7F-7066-478F-B101-87F7411C4291}" type="presParOf" srcId="{B9E75C4C-15CC-4226-B10D-35F822053A94}" destId="{7E88B9DE-FFDD-45FD-BB45-35CC9F385443}" srcOrd="1" destOrd="0" presId="urn:microsoft.com/office/officeart/2017/3/layout/DropPinTimeline"/>
    <dgm:cxn modelId="{C1A60CB6-B4DE-4C84-895F-24C143137CB2}" type="presParOf" srcId="{8A87C914-B6BD-4CEA-A033-580751B41FC5}" destId="{B3688609-4EA3-4FD5-8FBD-4C7517298684}" srcOrd="2" destOrd="0" presId="urn:microsoft.com/office/officeart/2017/3/layout/DropPinTimeline"/>
    <dgm:cxn modelId="{0D8B9CC8-46CD-40A0-90F5-5CC41AC0C4F8}" type="presParOf" srcId="{8A87C914-B6BD-4CEA-A033-580751B41FC5}" destId="{917D4639-008C-42E5-84D3-56E7C3ADAC84}" srcOrd="3" destOrd="0" presId="urn:microsoft.com/office/officeart/2017/3/layout/DropPinTimeline"/>
    <dgm:cxn modelId="{A6DA484F-FFCE-4956-87EE-524C76A0567A}" type="presParOf" srcId="{8A87C914-B6BD-4CEA-A033-580751B41FC5}" destId="{902B219D-9E86-4908-B486-241E2295BF4A}" srcOrd="4" destOrd="0" presId="urn:microsoft.com/office/officeart/2017/3/layout/DropPinTimeline"/>
    <dgm:cxn modelId="{A5B0BEF7-538A-417F-AE21-2109199C621D}" type="presParOf" srcId="{8A87C914-B6BD-4CEA-A033-580751B41FC5}" destId="{64EC4032-D8A3-4DEF-A13A-3D2DC3528F48}" srcOrd="5" destOrd="0" presId="urn:microsoft.com/office/officeart/2017/3/layout/DropPinTimeline"/>
    <dgm:cxn modelId="{8C923A37-5DED-4B60-BAD5-AECB899CBB1D}" type="presParOf" srcId="{7A232C11-3B32-44A4-82BD-E9097088726E}" destId="{D99B8793-94F3-49A0-9A6B-41455DFDA52E}" srcOrd="7" destOrd="0" presId="urn:microsoft.com/office/officeart/2017/3/layout/DropPinTimeline"/>
    <dgm:cxn modelId="{D0654FD0-86A2-4C8D-A83D-F1FB7F40F61F}" type="presParOf" srcId="{7A232C11-3B32-44A4-82BD-E9097088726E}" destId="{293F7B9D-CEE8-43A5-ACAE-E29BF2BAFC9F}" srcOrd="8" destOrd="0" presId="urn:microsoft.com/office/officeart/2017/3/layout/DropPinTimeline"/>
    <dgm:cxn modelId="{441B5321-1AF9-4B11-9BFC-A477496A358C}" type="presParOf" srcId="{293F7B9D-CEE8-43A5-ACAE-E29BF2BAFC9F}" destId="{29D5C228-93E9-4C0C-B516-08C215DA877F}" srcOrd="0" destOrd="0" presId="urn:microsoft.com/office/officeart/2017/3/layout/DropPinTimeline"/>
    <dgm:cxn modelId="{69D6F4A9-0CBD-406E-A7B5-7B832901BC55}" type="presParOf" srcId="{293F7B9D-CEE8-43A5-ACAE-E29BF2BAFC9F}" destId="{E4E41136-F300-44D7-8D93-64DD1F9B9FFB}" srcOrd="1" destOrd="0" presId="urn:microsoft.com/office/officeart/2017/3/layout/DropPinTimeline"/>
    <dgm:cxn modelId="{3354D909-B420-4BA2-9F8F-4DC0741F2F75}" type="presParOf" srcId="{E4E41136-F300-44D7-8D93-64DD1F9B9FFB}" destId="{7C8CD41B-3132-4685-8CEA-FD4820BBD84C}" srcOrd="0" destOrd="0" presId="urn:microsoft.com/office/officeart/2017/3/layout/DropPinTimeline"/>
    <dgm:cxn modelId="{78860D3B-83B3-458A-80B7-7A005DD63A7B}" type="presParOf" srcId="{E4E41136-F300-44D7-8D93-64DD1F9B9FFB}" destId="{4AF4CE3E-7477-41CF-BCE6-24447DACC9BA}" srcOrd="1" destOrd="0" presId="urn:microsoft.com/office/officeart/2017/3/layout/DropPinTimeline"/>
    <dgm:cxn modelId="{497EE6DF-6CAA-4AB3-B1E2-41EE496C972D}" type="presParOf" srcId="{293F7B9D-CEE8-43A5-ACAE-E29BF2BAFC9F}" destId="{FE9B02CA-BE00-4B1D-A78F-4108D744BED3}" srcOrd="2" destOrd="0" presId="urn:microsoft.com/office/officeart/2017/3/layout/DropPinTimeline"/>
    <dgm:cxn modelId="{816843DB-8E3C-4C51-B0CC-D4F8D5F4948B}" type="presParOf" srcId="{293F7B9D-CEE8-43A5-ACAE-E29BF2BAFC9F}" destId="{DE293B82-FC65-4BAF-8D54-53DCEB706E5C}" srcOrd="3" destOrd="0" presId="urn:microsoft.com/office/officeart/2017/3/layout/DropPinTimeline"/>
    <dgm:cxn modelId="{6D49AAF4-DA2F-4152-8B31-0CC79EDD5327}" type="presParOf" srcId="{293F7B9D-CEE8-43A5-ACAE-E29BF2BAFC9F}" destId="{80E1AA54-026D-4195-A082-8E2061DD882A}" srcOrd="4" destOrd="0" presId="urn:microsoft.com/office/officeart/2017/3/layout/DropPinTimeline"/>
    <dgm:cxn modelId="{FE852018-6243-47BC-AB28-F0168388598B}" type="presParOf" srcId="{293F7B9D-CEE8-43A5-ACAE-E29BF2BAFC9F}" destId="{FAE5EEC6-26C4-4A8C-A2C1-348BF16420EF}" srcOrd="5" destOrd="0" presId="urn:microsoft.com/office/officeart/2017/3/layout/DropPinTimeline"/>
    <dgm:cxn modelId="{25C04F6E-75CA-4D1E-A681-8A72CB581018}" type="presParOf" srcId="{7A232C11-3B32-44A4-82BD-E9097088726E}" destId="{1F178369-539B-4D74-9204-E63AD0663579}" srcOrd="9" destOrd="0" presId="urn:microsoft.com/office/officeart/2017/3/layout/DropPinTimeline"/>
    <dgm:cxn modelId="{5033A1D1-6FF1-4240-958A-5F45CE89DA58}" type="presParOf" srcId="{7A232C11-3B32-44A4-82BD-E9097088726E}" destId="{EEBDE8F6-39AE-46FB-976B-BA2BD0339A64}" srcOrd="10" destOrd="0" presId="urn:microsoft.com/office/officeart/2017/3/layout/DropPinTimeline"/>
    <dgm:cxn modelId="{F90EE818-74C6-4ADC-A164-391C64F03B75}" type="presParOf" srcId="{EEBDE8F6-39AE-46FB-976B-BA2BD0339A64}" destId="{06B7E86D-FE63-4E32-B926-87727500AE3C}" srcOrd="0" destOrd="0" presId="urn:microsoft.com/office/officeart/2017/3/layout/DropPinTimeline"/>
    <dgm:cxn modelId="{3C03832E-6717-4E5E-BC5A-9CE48ACD678A}" type="presParOf" srcId="{EEBDE8F6-39AE-46FB-976B-BA2BD0339A64}" destId="{044F73CC-CF38-465B-B1FA-E3003A1A7FB1}" srcOrd="1" destOrd="0" presId="urn:microsoft.com/office/officeart/2017/3/layout/DropPinTimeline"/>
    <dgm:cxn modelId="{AEE665C5-BE44-480A-9BD4-8F82747B123F}" type="presParOf" srcId="{044F73CC-CF38-465B-B1FA-E3003A1A7FB1}" destId="{E3F4F922-A84B-493C-B527-5CFC1977FBD7}" srcOrd="0" destOrd="0" presId="urn:microsoft.com/office/officeart/2017/3/layout/DropPinTimeline"/>
    <dgm:cxn modelId="{88E23393-8498-4365-9B16-271C3A255093}" type="presParOf" srcId="{044F73CC-CF38-465B-B1FA-E3003A1A7FB1}" destId="{53F8B462-4B9D-4005-ACE0-DBCC1BBB31AF}" srcOrd="1" destOrd="0" presId="urn:microsoft.com/office/officeart/2017/3/layout/DropPinTimeline"/>
    <dgm:cxn modelId="{CB5DF3C7-E533-4BD4-9333-3BB2555A95CF}" type="presParOf" srcId="{EEBDE8F6-39AE-46FB-976B-BA2BD0339A64}" destId="{4E464368-6463-4A07-9F47-3A853A646721}" srcOrd="2" destOrd="0" presId="urn:microsoft.com/office/officeart/2017/3/layout/DropPinTimeline"/>
    <dgm:cxn modelId="{00B24351-E12C-4569-886D-4623B47B3C71}" type="presParOf" srcId="{EEBDE8F6-39AE-46FB-976B-BA2BD0339A64}" destId="{9903E0C4-8AEA-4F62-AD3E-8C4B54179A9B}" srcOrd="3" destOrd="0" presId="urn:microsoft.com/office/officeart/2017/3/layout/DropPinTimeline"/>
    <dgm:cxn modelId="{A92437DB-484E-4BFE-8364-9275704D7F23}" type="presParOf" srcId="{EEBDE8F6-39AE-46FB-976B-BA2BD0339A64}" destId="{E38B45D7-6249-4992-B270-E106EF110B52}" srcOrd="4" destOrd="0" presId="urn:microsoft.com/office/officeart/2017/3/layout/DropPinTimeline"/>
    <dgm:cxn modelId="{7BE03E1B-135B-4DFC-889E-FCA805B5C45E}" type="presParOf" srcId="{EEBDE8F6-39AE-46FB-976B-BA2BD0339A64}" destId="{B9FE6745-58A5-4123-BFD4-3D17BB6C99B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742C4-A411-41F3-8D6A-1D9AFDE6CC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6C628A43-33E7-4B95-915D-D97D66B58F34}">
      <dgm:prSet phldrT="[Text]" phldr="1"/>
      <dgm:spPr/>
      <dgm:t>
        <a:bodyPr/>
        <a:lstStyle/>
        <a:p>
          <a:endParaRPr lang="en-GB"/>
        </a:p>
      </dgm:t>
    </dgm:pt>
    <dgm:pt modelId="{70CB2469-CECB-4C33-AB4E-C7FE3FB81599}" type="parTrans" cxnId="{BB198674-E8E9-440F-8672-17963548286D}">
      <dgm:prSet/>
      <dgm:spPr/>
      <dgm:t>
        <a:bodyPr/>
        <a:lstStyle/>
        <a:p>
          <a:endParaRPr lang="en-GB"/>
        </a:p>
      </dgm:t>
    </dgm:pt>
    <dgm:pt modelId="{520BC124-436D-4EEA-975D-8CE16D1C06F7}" type="sibTrans" cxnId="{BB198674-E8E9-440F-8672-17963548286D}">
      <dgm:prSet/>
      <dgm:spPr/>
      <dgm:t>
        <a:bodyPr/>
        <a:lstStyle/>
        <a:p>
          <a:endParaRPr lang="en-GB"/>
        </a:p>
      </dgm:t>
    </dgm:pt>
    <dgm:pt modelId="{AADC6F8B-1E61-4595-97F3-7CBEC7E8A0FA}">
      <dgm:prSet phldrT="[Text]" phldr="1"/>
      <dgm:spPr/>
      <dgm:t>
        <a:bodyPr/>
        <a:lstStyle/>
        <a:p>
          <a:endParaRPr lang="en-GB"/>
        </a:p>
      </dgm:t>
    </dgm:pt>
    <dgm:pt modelId="{FC77ED7E-60F1-40C1-BE96-030D21487C08}" type="parTrans" cxnId="{B332F92F-3D03-42EF-96D3-102540D7FEEF}">
      <dgm:prSet/>
      <dgm:spPr/>
      <dgm:t>
        <a:bodyPr/>
        <a:lstStyle/>
        <a:p>
          <a:endParaRPr lang="en-GB"/>
        </a:p>
      </dgm:t>
    </dgm:pt>
    <dgm:pt modelId="{C5341583-6950-4200-84D1-6D42002DDB75}" type="sibTrans" cxnId="{B332F92F-3D03-42EF-96D3-102540D7FEEF}">
      <dgm:prSet/>
      <dgm:spPr/>
      <dgm:t>
        <a:bodyPr/>
        <a:lstStyle/>
        <a:p>
          <a:endParaRPr lang="en-GB"/>
        </a:p>
      </dgm:t>
    </dgm:pt>
    <dgm:pt modelId="{40E8183D-6F32-4C03-B619-62C1CDF3654D}">
      <dgm:prSet phldrT="[Text]" phldr="1"/>
      <dgm:spPr/>
      <dgm:t>
        <a:bodyPr/>
        <a:lstStyle/>
        <a:p>
          <a:endParaRPr lang="en-GB"/>
        </a:p>
      </dgm:t>
    </dgm:pt>
    <dgm:pt modelId="{E8D4721F-E6C2-4411-8A03-995B7907160C}" type="parTrans" cxnId="{A7404A20-D3B2-4254-8713-83E89D30756C}">
      <dgm:prSet/>
      <dgm:spPr/>
      <dgm:t>
        <a:bodyPr/>
        <a:lstStyle/>
        <a:p>
          <a:endParaRPr lang="en-GB"/>
        </a:p>
      </dgm:t>
    </dgm:pt>
    <dgm:pt modelId="{B9CB2EF1-2E18-4C14-A9AA-F5DEC1C4DD2E}" type="sibTrans" cxnId="{A7404A20-D3B2-4254-8713-83E89D30756C}">
      <dgm:prSet/>
      <dgm:spPr/>
      <dgm:t>
        <a:bodyPr/>
        <a:lstStyle/>
        <a:p>
          <a:endParaRPr lang="en-GB"/>
        </a:p>
      </dgm:t>
    </dgm:pt>
    <dgm:pt modelId="{DE637F43-7338-4F9D-ACBF-33C71EE92FFA}">
      <dgm:prSet phldrT="[Text]" phldr="1"/>
      <dgm:spPr/>
      <dgm:t>
        <a:bodyPr/>
        <a:lstStyle/>
        <a:p>
          <a:endParaRPr lang="en-GB"/>
        </a:p>
      </dgm:t>
    </dgm:pt>
    <dgm:pt modelId="{45D0B5D0-B046-40DF-8C4E-D4560E986DDC}" type="parTrans" cxnId="{BEC63282-CFE2-4522-A3DC-8950AC3E1F26}">
      <dgm:prSet/>
      <dgm:spPr/>
      <dgm:t>
        <a:bodyPr/>
        <a:lstStyle/>
        <a:p>
          <a:endParaRPr lang="en-GB"/>
        </a:p>
      </dgm:t>
    </dgm:pt>
    <dgm:pt modelId="{25EA98A9-88B3-4C71-9754-CABC3AE67462}" type="sibTrans" cxnId="{BEC63282-CFE2-4522-A3DC-8950AC3E1F26}">
      <dgm:prSet/>
      <dgm:spPr/>
      <dgm:t>
        <a:bodyPr/>
        <a:lstStyle/>
        <a:p>
          <a:endParaRPr lang="en-GB"/>
        </a:p>
      </dgm:t>
    </dgm:pt>
    <dgm:pt modelId="{9648D4F9-C3CA-4AF0-9182-ADFA16EBF599}">
      <dgm:prSet phldrT="[Text]" phldr="1"/>
      <dgm:spPr/>
      <dgm:t>
        <a:bodyPr/>
        <a:lstStyle/>
        <a:p>
          <a:endParaRPr lang="en-GB"/>
        </a:p>
      </dgm:t>
    </dgm:pt>
    <dgm:pt modelId="{BB67223D-4AEB-4BF8-8292-8A6A30ABE3DB}" type="parTrans" cxnId="{BC64EEF8-B402-4608-AF18-0BE03FB9A567}">
      <dgm:prSet/>
      <dgm:spPr/>
      <dgm:t>
        <a:bodyPr/>
        <a:lstStyle/>
        <a:p>
          <a:endParaRPr lang="en-GB"/>
        </a:p>
      </dgm:t>
    </dgm:pt>
    <dgm:pt modelId="{BD98AE9B-B6A7-4FA8-9B5D-1B84157FB866}" type="sibTrans" cxnId="{BC64EEF8-B402-4608-AF18-0BE03FB9A567}">
      <dgm:prSet/>
      <dgm:spPr/>
      <dgm:t>
        <a:bodyPr/>
        <a:lstStyle/>
        <a:p>
          <a:endParaRPr lang="en-GB"/>
        </a:p>
      </dgm:t>
    </dgm:pt>
    <dgm:pt modelId="{FA5A6C89-641E-4FE7-BDAE-5FD1CEC187A6}">
      <dgm:prSet/>
      <dgm:spPr/>
      <dgm:t>
        <a:bodyPr/>
        <a:lstStyle/>
        <a:p>
          <a:endParaRPr lang="en-GB"/>
        </a:p>
      </dgm:t>
    </dgm:pt>
    <dgm:pt modelId="{9A5138D0-EE49-4C78-BEE8-FE2387695BC4}" type="parTrans" cxnId="{ACE40508-B8EC-4440-B3D9-7A331B167ECA}">
      <dgm:prSet/>
      <dgm:spPr/>
      <dgm:t>
        <a:bodyPr/>
        <a:lstStyle/>
        <a:p>
          <a:endParaRPr lang="en-GB"/>
        </a:p>
      </dgm:t>
    </dgm:pt>
    <dgm:pt modelId="{A4983FA1-D7FE-4599-A2C2-703097909B5E}" type="sibTrans" cxnId="{ACE40508-B8EC-4440-B3D9-7A331B167ECA}">
      <dgm:prSet/>
      <dgm:spPr/>
      <dgm:t>
        <a:bodyPr/>
        <a:lstStyle/>
        <a:p>
          <a:endParaRPr lang="en-GB"/>
        </a:p>
      </dgm:t>
    </dgm:pt>
    <dgm:pt modelId="{A7949F36-5680-40F4-9091-A8BAE41A3CF5}">
      <dgm:prSet/>
      <dgm:spPr/>
      <dgm:t>
        <a:bodyPr/>
        <a:lstStyle/>
        <a:p>
          <a:endParaRPr lang="en-GB"/>
        </a:p>
      </dgm:t>
    </dgm:pt>
    <dgm:pt modelId="{8B9D08BE-D78C-466D-AC0C-18127C31BB1B}" type="parTrans" cxnId="{C757CB2D-B826-4040-9B3F-D371D50F8B3B}">
      <dgm:prSet/>
      <dgm:spPr/>
      <dgm:t>
        <a:bodyPr/>
        <a:lstStyle/>
        <a:p>
          <a:endParaRPr lang="en-GB"/>
        </a:p>
      </dgm:t>
    </dgm:pt>
    <dgm:pt modelId="{9CF420DB-B9A1-42E9-B82C-C001E8126B95}" type="sibTrans" cxnId="{C757CB2D-B826-4040-9B3F-D371D50F8B3B}">
      <dgm:prSet/>
      <dgm:spPr/>
      <dgm:t>
        <a:bodyPr/>
        <a:lstStyle/>
        <a:p>
          <a:endParaRPr lang="en-GB"/>
        </a:p>
      </dgm:t>
    </dgm:pt>
    <dgm:pt modelId="{467B2F32-B43D-4243-BAD3-B443DF4E49B6}">
      <dgm:prSet/>
      <dgm:spPr/>
      <dgm:t>
        <a:bodyPr/>
        <a:lstStyle/>
        <a:p>
          <a:endParaRPr lang="en-GB"/>
        </a:p>
      </dgm:t>
    </dgm:pt>
    <dgm:pt modelId="{28C747FE-5109-4759-90A0-C359A19D5557}" type="parTrans" cxnId="{53929EBF-DCAB-490E-8515-CA0D1EBAEF30}">
      <dgm:prSet/>
      <dgm:spPr/>
      <dgm:t>
        <a:bodyPr/>
        <a:lstStyle/>
        <a:p>
          <a:endParaRPr lang="en-GB"/>
        </a:p>
      </dgm:t>
    </dgm:pt>
    <dgm:pt modelId="{696BC99A-3154-497F-B27C-6C27F3B15679}" type="sibTrans" cxnId="{53929EBF-DCAB-490E-8515-CA0D1EBAEF30}">
      <dgm:prSet/>
      <dgm:spPr/>
      <dgm:t>
        <a:bodyPr/>
        <a:lstStyle/>
        <a:p>
          <a:endParaRPr lang="en-GB"/>
        </a:p>
      </dgm:t>
    </dgm:pt>
    <dgm:pt modelId="{E8C6B3DE-4BDD-48A9-8EDA-A85228DEA3A8}" type="pres">
      <dgm:prSet presAssocID="{295742C4-A411-41F3-8D6A-1D9AFDE6CCA3}" presName="cycle" presStyleCnt="0">
        <dgm:presLayoutVars>
          <dgm:dir/>
          <dgm:resizeHandles val="exact"/>
        </dgm:presLayoutVars>
      </dgm:prSet>
      <dgm:spPr/>
    </dgm:pt>
    <dgm:pt modelId="{C0669B2D-B249-4DE2-B402-92B7F383815D}" type="pres">
      <dgm:prSet presAssocID="{6C628A43-33E7-4B95-915D-D97D66B58F34}" presName="node" presStyleLbl="node1" presStyleIdx="0" presStyleCnt="8">
        <dgm:presLayoutVars>
          <dgm:bulletEnabled val="1"/>
        </dgm:presLayoutVars>
      </dgm:prSet>
      <dgm:spPr/>
    </dgm:pt>
    <dgm:pt modelId="{07E335F3-1B38-418D-981C-90CE8A4D6D8F}" type="pres">
      <dgm:prSet presAssocID="{520BC124-436D-4EEA-975D-8CE16D1C06F7}" presName="sibTrans" presStyleLbl="sibTrans2D1" presStyleIdx="0" presStyleCnt="8"/>
      <dgm:spPr/>
    </dgm:pt>
    <dgm:pt modelId="{351816D7-E81B-4BAE-9B16-685FFD41A7F5}" type="pres">
      <dgm:prSet presAssocID="{520BC124-436D-4EEA-975D-8CE16D1C06F7}" presName="connectorText" presStyleLbl="sibTrans2D1" presStyleIdx="0" presStyleCnt="8"/>
      <dgm:spPr/>
    </dgm:pt>
    <dgm:pt modelId="{D43BAB14-DD9A-43B1-91A2-017A54ED8460}" type="pres">
      <dgm:prSet presAssocID="{FA5A6C89-641E-4FE7-BDAE-5FD1CEC187A6}" presName="node" presStyleLbl="node1" presStyleIdx="1" presStyleCnt="8">
        <dgm:presLayoutVars>
          <dgm:bulletEnabled val="1"/>
        </dgm:presLayoutVars>
      </dgm:prSet>
      <dgm:spPr/>
    </dgm:pt>
    <dgm:pt modelId="{270D7618-78D7-4C46-BBA2-836841571E52}" type="pres">
      <dgm:prSet presAssocID="{A4983FA1-D7FE-4599-A2C2-703097909B5E}" presName="sibTrans" presStyleLbl="sibTrans2D1" presStyleIdx="1" presStyleCnt="8"/>
      <dgm:spPr/>
    </dgm:pt>
    <dgm:pt modelId="{AA98594B-B021-4F9E-9D13-54856180BD8C}" type="pres">
      <dgm:prSet presAssocID="{A4983FA1-D7FE-4599-A2C2-703097909B5E}" presName="connectorText" presStyleLbl="sibTrans2D1" presStyleIdx="1" presStyleCnt="8"/>
      <dgm:spPr/>
    </dgm:pt>
    <dgm:pt modelId="{A0DFB1BB-F5F3-4584-93F9-BCE78CA7FE5D}" type="pres">
      <dgm:prSet presAssocID="{A7949F36-5680-40F4-9091-A8BAE41A3CF5}" presName="node" presStyleLbl="node1" presStyleIdx="2" presStyleCnt="8">
        <dgm:presLayoutVars>
          <dgm:bulletEnabled val="1"/>
        </dgm:presLayoutVars>
      </dgm:prSet>
      <dgm:spPr/>
    </dgm:pt>
    <dgm:pt modelId="{0A957787-206E-413D-8180-4E24F18B1FC6}" type="pres">
      <dgm:prSet presAssocID="{9CF420DB-B9A1-42E9-B82C-C001E8126B95}" presName="sibTrans" presStyleLbl="sibTrans2D1" presStyleIdx="2" presStyleCnt="8"/>
      <dgm:spPr/>
    </dgm:pt>
    <dgm:pt modelId="{72386B10-BB02-4BC5-BBE8-7795E1D5A707}" type="pres">
      <dgm:prSet presAssocID="{9CF420DB-B9A1-42E9-B82C-C001E8126B95}" presName="connectorText" presStyleLbl="sibTrans2D1" presStyleIdx="2" presStyleCnt="8"/>
      <dgm:spPr/>
    </dgm:pt>
    <dgm:pt modelId="{B1846CB2-E954-4805-85D9-C7F3AAFAC5D0}" type="pres">
      <dgm:prSet presAssocID="{AADC6F8B-1E61-4595-97F3-7CBEC7E8A0FA}" presName="node" presStyleLbl="node1" presStyleIdx="3" presStyleCnt="8">
        <dgm:presLayoutVars>
          <dgm:bulletEnabled val="1"/>
        </dgm:presLayoutVars>
      </dgm:prSet>
      <dgm:spPr/>
    </dgm:pt>
    <dgm:pt modelId="{BE1A28F7-F0BE-4BCE-8AA8-27DA1D9BBE73}" type="pres">
      <dgm:prSet presAssocID="{C5341583-6950-4200-84D1-6D42002DDB75}" presName="sibTrans" presStyleLbl="sibTrans2D1" presStyleIdx="3" presStyleCnt="8"/>
      <dgm:spPr/>
    </dgm:pt>
    <dgm:pt modelId="{902A3BE6-5495-40DB-AA5B-84286E11F085}" type="pres">
      <dgm:prSet presAssocID="{C5341583-6950-4200-84D1-6D42002DDB75}" presName="connectorText" presStyleLbl="sibTrans2D1" presStyleIdx="3" presStyleCnt="8"/>
      <dgm:spPr/>
    </dgm:pt>
    <dgm:pt modelId="{0BC01021-FCE7-4F22-B213-BA2386542B55}" type="pres">
      <dgm:prSet presAssocID="{40E8183D-6F32-4C03-B619-62C1CDF3654D}" presName="node" presStyleLbl="node1" presStyleIdx="4" presStyleCnt="8">
        <dgm:presLayoutVars>
          <dgm:bulletEnabled val="1"/>
        </dgm:presLayoutVars>
      </dgm:prSet>
      <dgm:spPr/>
    </dgm:pt>
    <dgm:pt modelId="{E564A529-A362-4B10-ADBB-C614E16EEACF}" type="pres">
      <dgm:prSet presAssocID="{B9CB2EF1-2E18-4C14-A9AA-F5DEC1C4DD2E}" presName="sibTrans" presStyleLbl="sibTrans2D1" presStyleIdx="4" presStyleCnt="8"/>
      <dgm:spPr/>
    </dgm:pt>
    <dgm:pt modelId="{90995202-CD1C-4E14-AE1F-D13BD04F1A11}" type="pres">
      <dgm:prSet presAssocID="{B9CB2EF1-2E18-4C14-A9AA-F5DEC1C4DD2E}" presName="connectorText" presStyleLbl="sibTrans2D1" presStyleIdx="4" presStyleCnt="8"/>
      <dgm:spPr/>
    </dgm:pt>
    <dgm:pt modelId="{CE5E185B-19F2-4DF4-B248-5F9DA8E7955C}" type="pres">
      <dgm:prSet presAssocID="{467B2F32-B43D-4243-BAD3-B443DF4E49B6}" presName="node" presStyleLbl="node1" presStyleIdx="5" presStyleCnt="8">
        <dgm:presLayoutVars>
          <dgm:bulletEnabled val="1"/>
        </dgm:presLayoutVars>
      </dgm:prSet>
      <dgm:spPr/>
    </dgm:pt>
    <dgm:pt modelId="{ABCD7019-CB73-41DC-BC94-BD62BA8FB0BF}" type="pres">
      <dgm:prSet presAssocID="{696BC99A-3154-497F-B27C-6C27F3B15679}" presName="sibTrans" presStyleLbl="sibTrans2D1" presStyleIdx="5" presStyleCnt="8"/>
      <dgm:spPr/>
    </dgm:pt>
    <dgm:pt modelId="{74EB7C99-DF4F-4F58-BB2D-68CEC8BFA05F}" type="pres">
      <dgm:prSet presAssocID="{696BC99A-3154-497F-B27C-6C27F3B15679}" presName="connectorText" presStyleLbl="sibTrans2D1" presStyleIdx="5" presStyleCnt="8"/>
      <dgm:spPr/>
    </dgm:pt>
    <dgm:pt modelId="{EC17F717-9EE8-44F3-A2A0-F26ABD3C8F05}" type="pres">
      <dgm:prSet presAssocID="{DE637F43-7338-4F9D-ACBF-33C71EE92FFA}" presName="node" presStyleLbl="node1" presStyleIdx="6" presStyleCnt="8" custRadScaleRad="96869" custRadScaleInc="558">
        <dgm:presLayoutVars>
          <dgm:bulletEnabled val="1"/>
        </dgm:presLayoutVars>
      </dgm:prSet>
      <dgm:spPr/>
    </dgm:pt>
    <dgm:pt modelId="{04294C19-2B92-4E06-8A47-C552A90A3DA5}" type="pres">
      <dgm:prSet presAssocID="{25EA98A9-88B3-4C71-9754-CABC3AE67462}" presName="sibTrans" presStyleLbl="sibTrans2D1" presStyleIdx="6" presStyleCnt="8"/>
      <dgm:spPr/>
    </dgm:pt>
    <dgm:pt modelId="{4F2798EE-93E3-4DC6-96D9-0CF0BFB2C27D}" type="pres">
      <dgm:prSet presAssocID="{25EA98A9-88B3-4C71-9754-CABC3AE67462}" presName="connectorText" presStyleLbl="sibTrans2D1" presStyleIdx="6" presStyleCnt="8"/>
      <dgm:spPr/>
    </dgm:pt>
    <dgm:pt modelId="{7494FA09-2AE4-4D7E-AF23-C583A955ED7B}" type="pres">
      <dgm:prSet presAssocID="{9648D4F9-C3CA-4AF0-9182-ADFA16EBF599}" presName="node" presStyleLbl="node1" presStyleIdx="7" presStyleCnt="8">
        <dgm:presLayoutVars>
          <dgm:bulletEnabled val="1"/>
        </dgm:presLayoutVars>
      </dgm:prSet>
      <dgm:spPr/>
    </dgm:pt>
    <dgm:pt modelId="{51DB5A28-A325-4F5F-8FEB-A5EC207D31DA}" type="pres">
      <dgm:prSet presAssocID="{BD98AE9B-B6A7-4FA8-9B5D-1B84157FB866}" presName="sibTrans" presStyleLbl="sibTrans2D1" presStyleIdx="7" presStyleCnt="8"/>
      <dgm:spPr/>
    </dgm:pt>
    <dgm:pt modelId="{8F956A9B-267D-446D-A32F-55A9AF64F9A0}" type="pres">
      <dgm:prSet presAssocID="{BD98AE9B-B6A7-4FA8-9B5D-1B84157FB866}" presName="connectorText" presStyleLbl="sibTrans2D1" presStyleIdx="7" presStyleCnt="8"/>
      <dgm:spPr/>
    </dgm:pt>
  </dgm:ptLst>
  <dgm:cxnLst>
    <dgm:cxn modelId="{F0909504-35EF-4BA5-A560-138464D87D56}" type="presOf" srcId="{A4983FA1-D7FE-4599-A2C2-703097909B5E}" destId="{AA98594B-B021-4F9E-9D13-54856180BD8C}" srcOrd="1" destOrd="0" presId="urn:microsoft.com/office/officeart/2005/8/layout/cycle2"/>
    <dgm:cxn modelId="{ACE40508-B8EC-4440-B3D9-7A331B167ECA}" srcId="{295742C4-A411-41F3-8D6A-1D9AFDE6CCA3}" destId="{FA5A6C89-641E-4FE7-BDAE-5FD1CEC187A6}" srcOrd="1" destOrd="0" parTransId="{9A5138D0-EE49-4C78-BEE8-FE2387695BC4}" sibTransId="{A4983FA1-D7FE-4599-A2C2-703097909B5E}"/>
    <dgm:cxn modelId="{5FF72708-4FF2-4E6C-B0A4-7A35F2E6680C}" type="presOf" srcId="{9648D4F9-C3CA-4AF0-9182-ADFA16EBF599}" destId="{7494FA09-2AE4-4D7E-AF23-C583A955ED7B}" srcOrd="0" destOrd="0" presId="urn:microsoft.com/office/officeart/2005/8/layout/cycle2"/>
    <dgm:cxn modelId="{B7CE9317-C0DD-4A0A-BFA5-3292C9C5D794}" type="presOf" srcId="{295742C4-A411-41F3-8D6A-1D9AFDE6CCA3}" destId="{E8C6B3DE-4BDD-48A9-8EDA-A85228DEA3A8}" srcOrd="0" destOrd="0" presId="urn:microsoft.com/office/officeart/2005/8/layout/cycle2"/>
    <dgm:cxn modelId="{A7404A20-D3B2-4254-8713-83E89D30756C}" srcId="{295742C4-A411-41F3-8D6A-1D9AFDE6CCA3}" destId="{40E8183D-6F32-4C03-B619-62C1CDF3654D}" srcOrd="4" destOrd="0" parTransId="{E8D4721F-E6C2-4411-8A03-995B7907160C}" sibTransId="{B9CB2EF1-2E18-4C14-A9AA-F5DEC1C4DD2E}"/>
    <dgm:cxn modelId="{1CBE5021-6F35-452E-8AA3-5C117B19E233}" type="presOf" srcId="{9CF420DB-B9A1-42E9-B82C-C001E8126B95}" destId="{72386B10-BB02-4BC5-BBE8-7795E1D5A707}" srcOrd="1" destOrd="0" presId="urn:microsoft.com/office/officeart/2005/8/layout/cycle2"/>
    <dgm:cxn modelId="{F3641124-216F-4F4C-BED8-D86912E82827}" type="presOf" srcId="{C5341583-6950-4200-84D1-6D42002DDB75}" destId="{BE1A28F7-F0BE-4BCE-8AA8-27DA1D9BBE73}" srcOrd="0" destOrd="0" presId="urn:microsoft.com/office/officeart/2005/8/layout/cycle2"/>
    <dgm:cxn modelId="{74B4442D-2E6F-4BC5-B84E-94BEA2F014EC}" type="presOf" srcId="{6C628A43-33E7-4B95-915D-D97D66B58F34}" destId="{C0669B2D-B249-4DE2-B402-92B7F383815D}" srcOrd="0" destOrd="0" presId="urn:microsoft.com/office/officeart/2005/8/layout/cycle2"/>
    <dgm:cxn modelId="{C757CB2D-B826-4040-9B3F-D371D50F8B3B}" srcId="{295742C4-A411-41F3-8D6A-1D9AFDE6CCA3}" destId="{A7949F36-5680-40F4-9091-A8BAE41A3CF5}" srcOrd="2" destOrd="0" parTransId="{8B9D08BE-D78C-466D-AC0C-18127C31BB1B}" sibTransId="{9CF420DB-B9A1-42E9-B82C-C001E8126B95}"/>
    <dgm:cxn modelId="{59F92B2E-B18D-4AD5-89C3-EDE8FEE62940}" type="presOf" srcId="{696BC99A-3154-497F-B27C-6C27F3B15679}" destId="{74EB7C99-DF4F-4F58-BB2D-68CEC8BFA05F}" srcOrd="1" destOrd="0" presId="urn:microsoft.com/office/officeart/2005/8/layout/cycle2"/>
    <dgm:cxn modelId="{B332F92F-3D03-42EF-96D3-102540D7FEEF}" srcId="{295742C4-A411-41F3-8D6A-1D9AFDE6CCA3}" destId="{AADC6F8B-1E61-4595-97F3-7CBEC7E8A0FA}" srcOrd="3" destOrd="0" parTransId="{FC77ED7E-60F1-40C1-BE96-030D21487C08}" sibTransId="{C5341583-6950-4200-84D1-6D42002DDB75}"/>
    <dgm:cxn modelId="{7F82845C-A925-49D0-8CB0-787B093CBCC9}" type="presOf" srcId="{696BC99A-3154-497F-B27C-6C27F3B15679}" destId="{ABCD7019-CB73-41DC-BC94-BD62BA8FB0BF}" srcOrd="0" destOrd="0" presId="urn:microsoft.com/office/officeart/2005/8/layout/cycle2"/>
    <dgm:cxn modelId="{BD4ACA65-9983-4623-9D04-A5630876744F}" type="presOf" srcId="{520BC124-436D-4EEA-975D-8CE16D1C06F7}" destId="{07E335F3-1B38-418D-981C-90CE8A4D6D8F}" srcOrd="0" destOrd="0" presId="urn:microsoft.com/office/officeart/2005/8/layout/cycle2"/>
    <dgm:cxn modelId="{654FCF48-DF09-4296-8C95-FAA44B54DD42}" type="presOf" srcId="{DE637F43-7338-4F9D-ACBF-33C71EE92FFA}" destId="{EC17F717-9EE8-44F3-A2A0-F26ABD3C8F05}" srcOrd="0" destOrd="0" presId="urn:microsoft.com/office/officeart/2005/8/layout/cycle2"/>
    <dgm:cxn modelId="{09C6254B-C154-48F2-949F-3D62C31E92D6}" type="presOf" srcId="{520BC124-436D-4EEA-975D-8CE16D1C06F7}" destId="{351816D7-E81B-4BAE-9B16-685FFD41A7F5}" srcOrd="1" destOrd="0" presId="urn:microsoft.com/office/officeart/2005/8/layout/cycle2"/>
    <dgm:cxn modelId="{E83B7D50-0B63-4A87-87FE-F1804CDC9CF7}" type="presOf" srcId="{467B2F32-B43D-4243-BAD3-B443DF4E49B6}" destId="{CE5E185B-19F2-4DF4-B248-5F9DA8E7955C}" srcOrd="0" destOrd="0" presId="urn:microsoft.com/office/officeart/2005/8/layout/cycle2"/>
    <dgm:cxn modelId="{A7AB8070-C006-4782-B155-58EDC0EA9041}" type="presOf" srcId="{AADC6F8B-1E61-4595-97F3-7CBEC7E8A0FA}" destId="{B1846CB2-E954-4805-85D9-C7F3AAFAC5D0}" srcOrd="0" destOrd="0" presId="urn:microsoft.com/office/officeart/2005/8/layout/cycle2"/>
    <dgm:cxn modelId="{F4F4BA52-5F7A-4DD6-9D19-6FAFB97BBC76}" type="presOf" srcId="{B9CB2EF1-2E18-4C14-A9AA-F5DEC1C4DD2E}" destId="{E564A529-A362-4B10-ADBB-C614E16EEACF}" srcOrd="0" destOrd="0" presId="urn:microsoft.com/office/officeart/2005/8/layout/cycle2"/>
    <dgm:cxn modelId="{BB198674-E8E9-440F-8672-17963548286D}" srcId="{295742C4-A411-41F3-8D6A-1D9AFDE6CCA3}" destId="{6C628A43-33E7-4B95-915D-D97D66B58F34}" srcOrd="0" destOrd="0" parTransId="{70CB2469-CECB-4C33-AB4E-C7FE3FB81599}" sibTransId="{520BC124-436D-4EEA-975D-8CE16D1C06F7}"/>
    <dgm:cxn modelId="{D362F654-5A81-4595-932E-79001581A535}" type="presOf" srcId="{BD98AE9B-B6A7-4FA8-9B5D-1B84157FB866}" destId="{8F956A9B-267D-446D-A32F-55A9AF64F9A0}" srcOrd="1" destOrd="0" presId="urn:microsoft.com/office/officeart/2005/8/layout/cycle2"/>
    <dgm:cxn modelId="{C732A17F-719F-4189-A10C-C842C8AF04CC}" type="presOf" srcId="{A4983FA1-D7FE-4599-A2C2-703097909B5E}" destId="{270D7618-78D7-4C46-BBA2-836841571E52}" srcOrd="0" destOrd="0" presId="urn:microsoft.com/office/officeart/2005/8/layout/cycle2"/>
    <dgm:cxn modelId="{BEC63282-CFE2-4522-A3DC-8950AC3E1F26}" srcId="{295742C4-A411-41F3-8D6A-1D9AFDE6CCA3}" destId="{DE637F43-7338-4F9D-ACBF-33C71EE92FFA}" srcOrd="6" destOrd="0" parTransId="{45D0B5D0-B046-40DF-8C4E-D4560E986DDC}" sibTransId="{25EA98A9-88B3-4C71-9754-CABC3AE67462}"/>
    <dgm:cxn modelId="{F76C768F-24F2-4191-867B-04876E39E298}" type="presOf" srcId="{A7949F36-5680-40F4-9091-A8BAE41A3CF5}" destId="{A0DFB1BB-F5F3-4584-93F9-BCE78CA7FE5D}" srcOrd="0" destOrd="0" presId="urn:microsoft.com/office/officeart/2005/8/layout/cycle2"/>
    <dgm:cxn modelId="{28A6469C-C478-4C1B-B869-10E336DF3295}" type="presOf" srcId="{BD98AE9B-B6A7-4FA8-9B5D-1B84157FB866}" destId="{51DB5A28-A325-4F5F-8FEB-A5EC207D31DA}" srcOrd="0" destOrd="0" presId="urn:microsoft.com/office/officeart/2005/8/layout/cycle2"/>
    <dgm:cxn modelId="{9FB247A4-CA8F-4982-9A2E-EB93EF3A04E6}" type="presOf" srcId="{25EA98A9-88B3-4C71-9754-CABC3AE67462}" destId="{4F2798EE-93E3-4DC6-96D9-0CF0BFB2C27D}" srcOrd="1" destOrd="0" presId="urn:microsoft.com/office/officeart/2005/8/layout/cycle2"/>
    <dgm:cxn modelId="{BA0011AB-FD90-45E8-B4BA-A766893B1A0A}" type="presOf" srcId="{25EA98A9-88B3-4C71-9754-CABC3AE67462}" destId="{04294C19-2B92-4E06-8A47-C552A90A3DA5}" srcOrd="0" destOrd="0" presId="urn:microsoft.com/office/officeart/2005/8/layout/cycle2"/>
    <dgm:cxn modelId="{A9AB80BC-CDE7-4ADF-900B-1A50D393A7C7}" type="presOf" srcId="{40E8183D-6F32-4C03-B619-62C1CDF3654D}" destId="{0BC01021-FCE7-4F22-B213-BA2386542B55}" srcOrd="0" destOrd="0" presId="urn:microsoft.com/office/officeart/2005/8/layout/cycle2"/>
    <dgm:cxn modelId="{53929EBF-DCAB-490E-8515-CA0D1EBAEF30}" srcId="{295742C4-A411-41F3-8D6A-1D9AFDE6CCA3}" destId="{467B2F32-B43D-4243-BAD3-B443DF4E49B6}" srcOrd="5" destOrd="0" parTransId="{28C747FE-5109-4759-90A0-C359A19D5557}" sibTransId="{696BC99A-3154-497F-B27C-6C27F3B15679}"/>
    <dgm:cxn modelId="{FD86F3C2-5946-4DDE-A848-F112C85DD68D}" type="presOf" srcId="{FA5A6C89-641E-4FE7-BDAE-5FD1CEC187A6}" destId="{D43BAB14-DD9A-43B1-91A2-017A54ED8460}" srcOrd="0" destOrd="0" presId="urn:microsoft.com/office/officeart/2005/8/layout/cycle2"/>
    <dgm:cxn modelId="{38FAF6C3-0C5B-40E6-85A4-9096DFE499BB}" type="presOf" srcId="{B9CB2EF1-2E18-4C14-A9AA-F5DEC1C4DD2E}" destId="{90995202-CD1C-4E14-AE1F-D13BD04F1A11}" srcOrd="1" destOrd="0" presId="urn:microsoft.com/office/officeart/2005/8/layout/cycle2"/>
    <dgm:cxn modelId="{F9B8BCD8-B773-4DB0-BD73-7C146B1CFC37}" type="presOf" srcId="{9CF420DB-B9A1-42E9-B82C-C001E8126B95}" destId="{0A957787-206E-413D-8180-4E24F18B1FC6}" srcOrd="0" destOrd="0" presId="urn:microsoft.com/office/officeart/2005/8/layout/cycle2"/>
    <dgm:cxn modelId="{C3E21AEC-233E-4083-A9CC-FBE679C6885F}" type="presOf" srcId="{C5341583-6950-4200-84D1-6D42002DDB75}" destId="{902A3BE6-5495-40DB-AA5B-84286E11F085}" srcOrd="1" destOrd="0" presId="urn:microsoft.com/office/officeart/2005/8/layout/cycle2"/>
    <dgm:cxn modelId="{BC64EEF8-B402-4608-AF18-0BE03FB9A567}" srcId="{295742C4-A411-41F3-8D6A-1D9AFDE6CCA3}" destId="{9648D4F9-C3CA-4AF0-9182-ADFA16EBF599}" srcOrd="7" destOrd="0" parTransId="{BB67223D-4AEB-4BF8-8292-8A6A30ABE3DB}" sibTransId="{BD98AE9B-B6A7-4FA8-9B5D-1B84157FB866}"/>
    <dgm:cxn modelId="{A109235A-7858-4536-8EEF-78F01B135BAE}" type="presParOf" srcId="{E8C6B3DE-4BDD-48A9-8EDA-A85228DEA3A8}" destId="{C0669B2D-B249-4DE2-B402-92B7F383815D}" srcOrd="0" destOrd="0" presId="urn:microsoft.com/office/officeart/2005/8/layout/cycle2"/>
    <dgm:cxn modelId="{8B25AA19-DA91-438C-9BD8-AF7D8124F0F8}" type="presParOf" srcId="{E8C6B3DE-4BDD-48A9-8EDA-A85228DEA3A8}" destId="{07E335F3-1B38-418D-981C-90CE8A4D6D8F}" srcOrd="1" destOrd="0" presId="urn:microsoft.com/office/officeart/2005/8/layout/cycle2"/>
    <dgm:cxn modelId="{3B3E3D2B-7C57-4379-8B58-F43AF51EB265}" type="presParOf" srcId="{07E335F3-1B38-418D-981C-90CE8A4D6D8F}" destId="{351816D7-E81B-4BAE-9B16-685FFD41A7F5}" srcOrd="0" destOrd="0" presId="urn:microsoft.com/office/officeart/2005/8/layout/cycle2"/>
    <dgm:cxn modelId="{140D3E66-A28A-4772-9F1A-98CE96F375EC}" type="presParOf" srcId="{E8C6B3DE-4BDD-48A9-8EDA-A85228DEA3A8}" destId="{D43BAB14-DD9A-43B1-91A2-017A54ED8460}" srcOrd="2" destOrd="0" presId="urn:microsoft.com/office/officeart/2005/8/layout/cycle2"/>
    <dgm:cxn modelId="{DA3623B1-4B92-4900-B2D5-EA5847EA3958}" type="presParOf" srcId="{E8C6B3DE-4BDD-48A9-8EDA-A85228DEA3A8}" destId="{270D7618-78D7-4C46-BBA2-836841571E52}" srcOrd="3" destOrd="0" presId="urn:microsoft.com/office/officeart/2005/8/layout/cycle2"/>
    <dgm:cxn modelId="{071C373F-0E02-449F-9D08-A8E0309EA102}" type="presParOf" srcId="{270D7618-78D7-4C46-BBA2-836841571E52}" destId="{AA98594B-B021-4F9E-9D13-54856180BD8C}" srcOrd="0" destOrd="0" presId="urn:microsoft.com/office/officeart/2005/8/layout/cycle2"/>
    <dgm:cxn modelId="{ED160007-3286-4EC7-8257-0D79A78BBDBA}" type="presParOf" srcId="{E8C6B3DE-4BDD-48A9-8EDA-A85228DEA3A8}" destId="{A0DFB1BB-F5F3-4584-93F9-BCE78CA7FE5D}" srcOrd="4" destOrd="0" presId="urn:microsoft.com/office/officeart/2005/8/layout/cycle2"/>
    <dgm:cxn modelId="{A82C4DAC-86C9-48D2-9337-E9F571A4A0BD}" type="presParOf" srcId="{E8C6B3DE-4BDD-48A9-8EDA-A85228DEA3A8}" destId="{0A957787-206E-413D-8180-4E24F18B1FC6}" srcOrd="5" destOrd="0" presId="urn:microsoft.com/office/officeart/2005/8/layout/cycle2"/>
    <dgm:cxn modelId="{9BD4E3F9-F419-4EB6-B7AE-8019C87177FC}" type="presParOf" srcId="{0A957787-206E-413D-8180-4E24F18B1FC6}" destId="{72386B10-BB02-4BC5-BBE8-7795E1D5A707}" srcOrd="0" destOrd="0" presId="urn:microsoft.com/office/officeart/2005/8/layout/cycle2"/>
    <dgm:cxn modelId="{6D4A0FF6-0C46-4FBA-88B3-025181880DB3}" type="presParOf" srcId="{E8C6B3DE-4BDD-48A9-8EDA-A85228DEA3A8}" destId="{B1846CB2-E954-4805-85D9-C7F3AAFAC5D0}" srcOrd="6" destOrd="0" presId="urn:microsoft.com/office/officeart/2005/8/layout/cycle2"/>
    <dgm:cxn modelId="{55F8E48F-63E7-4A5D-AB5B-A626C63CAB66}" type="presParOf" srcId="{E8C6B3DE-4BDD-48A9-8EDA-A85228DEA3A8}" destId="{BE1A28F7-F0BE-4BCE-8AA8-27DA1D9BBE73}" srcOrd="7" destOrd="0" presId="urn:microsoft.com/office/officeart/2005/8/layout/cycle2"/>
    <dgm:cxn modelId="{12A0B734-5771-4AE5-830C-D4461E410167}" type="presParOf" srcId="{BE1A28F7-F0BE-4BCE-8AA8-27DA1D9BBE73}" destId="{902A3BE6-5495-40DB-AA5B-84286E11F085}" srcOrd="0" destOrd="0" presId="urn:microsoft.com/office/officeart/2005/8/layout/cycle2"/>
    <dgm:cxn modelId="{5D567925-9239-4CEB-846C-F721476404CA}" type="presParOf" srcId="{E8C6B3DE-4BDD-48A9-8EDA-A85228DEA3A8}" destId="{0BC01021-FCE7-4F22-B213-BA2386542B55}" srcOrd="8" destOrd="0" presId="urn:microsoft.com/office/officeart/2005/8/layout/cycle2"/>
    <dgm:cxn modelId="{2D0C8E5C-C50C-405F-A2E9-CE042A278166}" type="presParOf" srcId="{E8C6B3DE-4BDD-48A9-8EDA-A85228DEA3A8}" destId="{E564A529-A362-4B10-ADBB-C614E16EEACF}" srcOrd="9" destOrd="0" presId="urn:microsoft.com/office/officeart/2005/8/layout/cycle2"/>
    <dgm:cxn modelId="{FDB07FF1-2617-4C6F-856C-9752648F934B}" type="presParOf" srcId="{E564A529-A362-4B10-ADBB-C614E16EEACF}" destId="{90995202-CD1C-4E14-AE1F-D13BD04F1A11}" srcOrd="0" destOrd="0" presId="urn:microsoft.com/office/officeart/2005/8/layout/cycle2"/>
    <dgm:cxn modelId="{E44982BF-751D-4402-80C8-689CDB1BB582}" type="presParOf" srcId="{E8C6B3DE-4BDD-48A9-8EDA-A85228DEA3A8}" destId="{CE5E185B-19F2-4DF4-B248-5F9DA8E7955C}" srcOrd="10" destOrd="0" presId="urn:microsoft.com/office/officeart/2005/8/layout/cycle2"/>
    <dgm:cxn modelId="{D87558F9-2952-4808-B3BC-A9D580A9F81B}" type="presParOf" srcId="{E8C6B3DE-4BDD-48A9-8EDA-A85228DEA3A8}" destId="{ABCD7019-CB73-41DC-BC94-BD62BA8FB0BF}" srcOrd="11" destOrd="0" presId="urn:microsoft.com/office/officeart/2005/8/layout/cycle2"/>
    <dgm:cxn modelId="{0BE248EA-18B7-472B-BB5F-6D53EA009613}" type="presParOf" srcId="{ABCD7019-CB73-41DC-BC94-BD62BA8FB0BF}" destId="{74EB7C99-DF4F-4F58-BB2D-68CEC8BFA05F}" srcOrd="0" destOrd="0" presId="urn:microsoft.com/office/officeart/2005/8/layout/cycle2"/>
    <dgm:cxn modelId="{759EA183-B4AA-4D1E-85DB-295371EFC539}" type="presParOf" srcId="{E8C6B3DE-4BDD-48A9-8EDA-A85228DEA3A8}" destId="{EC17F717-9EE8-44F3-A2A0-F26ABD3C8F05}" srcOrd="12" destOrd="0" presId="urn:microsoft.com/office/officeart/2005/8/layout/cycle2"/>
    <dgm:cxn modelId="{502F4134-CD82-4DEE-B278-9CD00226046E}" type="presParOf" srcId="{E8C6B3DE-4BDD-48A9-8EDA-A85228DEA3A8}" destId="{04294C19-2B92-4E06-8A47-C552A90A3DA5}" srcOrd="13" destOrd="0" presId="urn:microsoft.com/office/officeart/2005/8/layout/cycle2"/>
    <dgm:cxn modelId="{BF191BA0-FC7F-448C-B7DC-A4E835DE0F41}" type="presParOf" srcId="{04294C19-2B92-4E06-8A47-C552A90A3DA5}" destId="{4F2798EE-93E3-4DC6-96D9-0CF0BFB2C27D}" srcOrd="0" destOrd="0" presId="urn:microsoft.com/office/officeart/2005/8/layout/cycle2"/>
    <dgm:cxn modelId="{800FFBFA-5C93-415E-A16D-811A2AE236FA}" type="presParOf" srcId="{E8C6B3DE-4BDD-48A9-8EDA-A85228DEA3A8}" destId="{7494FA09-2AE4-4D7E-AF23-C583A955ED7B}" srcOrd="14" destOrd="0" presId="urn:microsoft.com/office/officeart/2005/8/layout/cycle2"/>
    <dgm:cxn modelId="{2C6E7536-9450-4EA5-9339-450576A69696}" type="presParOf" srcId="{E8C6B3DE-4BDD-48A9-8EDA-A85228DEA3A8}" destId="{51DB5A28-A325-4F5F-8FEB-A5EC207D31DA}" srcOrd="15" destOrd="0" presId="urn:microsoft.com/office/officeart/2005/8/layout/cycle2"/>
    <dgm:cxn modelId="{386C7E4B-129B-4B8C-BD44-0826946A3C13}" type="presParOf" srcId="{51DB5A28-A325-4F5F-8FEB-A5EC207D31DA}" destId="{8F956A9B-267D-446D-A32F-55A9AF64F9A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92440-5EF0-40D0-BEE2-0B8B1F2B2C4D}">
      <dsp:nvSpPr>
        <dsp:cNvPr id="0" name=""/>
        <dsp:cNvSpPr/>
      </dsp:nvSpPr>
      <dsp:spPr>
        <a:xfrm>
          <a:off x="4399607" y="0"/>
          <a:ext cx="1257030" cy="688685"/>
        </a:xfrm>
        <a:prstGeom prst="trapezoid">
          <a:avLst>
            <a:gd name="adj" fmla="val 91263"/>
          </a:avLst>
        </a:prstGeom>
        <a:solidFill>
          <a:srgbClr val="2484C5">
            <a:alpha val="90000"/>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Vision</a:t>
          </a:r>
        </a:p>
      </dsp:txBody>
      <dsp:txXfrm>
        <a:off x="4399607" y="0"/>
        <a:ext cx="1257030" cy="688685"/>
      </dsp:txXfrm>
    </dsp:sp>
    <dsp:sp modelId="{B5534D99-5DB2-40B2-8470-B342F4E624DE}">
      <dsp:nvSpPr>
        <dsp:cNvPr id="0" name=""/>
        <dsp:cNvSpPr/>
      </dsp:nvSpPr>
      <dsp:spPr>
        <a:xfrm>
          <a:off x="3771091" y="688685"/>
          <a:ext cx="2514061" cy="688685"/>
        </a:xfrm>
        <a:prstGeom prst="trapezoid">
          <a:avLst>
            <a:gd name="adj" fmla="val 91263"/>
          </a:avLst>
        </a:prstGeom>
        <a:solidFill>
          <a:srgbClr val="FFC000">
            <a:alpha val="84286"/>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Mission</a:t>
          </a:r>
        </a:p>
      </dsp:txBody>
      <dsp:txXfrm>
        <a:off x="4211052" y="688685"/>
        <a:ext cx="1634139" cy="688685"/>
      </dsp:txXfrm>
    </dsp:sp>
    <dsp:sp modelId="{48184B50-7C3C-4A00-B671-80428ED261B9}">
      <dsp:nvSpPr>
        <dsp:cNvPr id="0" name=""/>
        <dsp:cNvSpPr/>
      </dsp:nvSpPr>
      <dsp:spPr>
        <a:xfrm>
          <a:off x="3142576" y="1377370"/>
          <a:ext cx="3771091" cy="688685"/>
        </a:xfrm>
        <a:prstGeom prst="trapezoid">
          <a:avLst>
            <a:gd name="adj" fmla="val 91263"/>
          </a:avLst>
        </a:prstGeom>
        <a:solidFill>
          <a:srgbClr val="E52D47">
            <a:alpha val="78571"/>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Values</a:t>
          </a:r>
        </a:p>
      </dsp:txBody>
      <dsp:txXfrm>
        <a:off x="3802517" y="1377370"/>
        <a:ext cx="2451209" cy="688685"/>
      </dsp:txXfrm>
    </dsp:sp>
    <dsp:sp modelId="{1318B5F0-F075-4F20-AAFF-4A9F4F46667D}">
      <dsp:nvSpPr>
        <dsp:cNvPr id="0" name=""/>
        <dsp:cNvSpPr/>
      </dsp:nvSpPr>
      <dsp:spPr>
        <a:xfrm>
          <a:off x="2514061" y="2066056"/>
          <a:ext cx="5028122" cy="688685"/>
        </a:xfrm>
        <a:prstGeom prst="trapezoid">
          <a:avLst>
            <a:gd name="adj" fmla="val 91263"/>
          </a:avLst>
        </a:prstGeom>
        <a:solidFill>
          <a:srgbClr val="00B050">
            <a:alpha val="72857"/>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Pledge, Our Duty, Our Service </a:t>
          </a:r>
          <a:r>
            <a:rPr lang="en-GB" sz="2300" b="0" kern="1200">
              <a:latin typeface="Arial" panose="020B0604020202020204" pitchFamily="34" charset="0"/>
              <a:cs typeface="Arial" panose="020B0604020202020204" pitchFamily="34" charset="0"/>
            </a:rPr>
            <a:t>(Public-facing)</a:t>
          </a:r>
        </a:p>
      </dsp:txBody>
      <dsp:txXfrm>
        <a:off x="3393982" y="2066056"/>
        <a:ext cx="3268279" cy="688685"/>
      </dsp:txXfrm>
    </dsp:sp>
    <dsp:sp modelId="{2EF683ED-CBF1-4842-B384-0B500D4CE77E}">
      <dsp:nvSpPr>
        <dsp:cNvPr id="0" name=""/>
        <dsp:cNvSpPr/>
      </dsp:nvSpPr>
      <dsp:spPr>
        <a:xfrm>
          <a:off x="1885545" y="2754741"/>
          <a:ext cx="6285153" cy="688685"/>
        </a:xfrm>
        <a:prstGeom prst="trapezoid">
          <a:avLst>
            <a:gd name="adj" fmla="val 91263"/>
          </a:avLst>
        </a:prstGeom>
        <a:solidFill>
          <a:schemeClr val="accent5">
            <a:alpha val="90000"/>
            <a:hueOff val="0"/>
            <a:satOff val="0"/>
            <a:lumOff val="0"/>
            <a:alphaOff val="-22857"/>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Strategic Priorities 2023</a:t>
          </a:r>
        </a:p>
      </dsp:txBody>
      <dsp:txXfrm>
        <a:off x="2985447" y="2754741"/>
        <a:ext cx="4085349" cy="688685"/>
      </dsp:txXfrm>
    </dsp:sp>
    <dsp:sp modelId="{3CF721D8-B5EF-4353-BA14-FEB6B0A3DA21}">
      <dsp:nvSpPr>
        <dsp:cNvPr id="0" name=""/>
        <dsp:cNvSpPr/>
      </dsp:nvSpPr>
      <dsp:spPr>
        <a:xfrm>
          <a:off x="1257030" y="3443426"/>
          <a:ext cx="7542183" cy="688685"/>
        </a:xfrm>
        <a:prstGeom prst="trapezoid">
          <a:avLst>
            <a:gd name="adj" fmla="val 91263"/>
          </a:avLst>
        </a:prstGeom>
        <a:solidFill>
          <a:srgbClr val="EE721E">
            <a:alpha val="61429"/>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Enabling Strategies (Gold)</a:t>
          </a:r>
        </a:p>
      </dsp:txBody>
      <dsp:txXfrm>
        <a:off x="2576912" y="3443426"/>
        <a:ext cx="4902419" cy="688685"/>
      </dsp:txXfrm>
    </dsp:sp>
    <dsp:sp modelId="{B9E38B17-7867-415F-89EF-58559CAB84F8}">
      <dsp:nvSpPr>
        <dsp:cNvPr id="0" name=""/>
        <dsp:cNvSpPr/>
      </dsp:nvSpPr>
      <dsp:spPr>
        <a:xfrm>
          <a:off x="628515" y="4132112"/>
          <a:ext cx="8799214" cy="688685"/>
        </a:xfrm>
        <a:prstGeom prst="trapezoid">
          <a:avLst>
            <a:gd name="adj" fmla="val 91263"/>
          </a:avLst>
        </a:prstGeom>
        <a:solidFill>
          <a:srgbClr val="38A077">
            <a:alpha val="55714"/>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High-Level Operational Plans (Silver)</a:t>
          </a:r>
        </a:p>
      </dsp:txBody>
      <dsp:txXfrm>
        <a:off x="2168377" y="4132112"/>
        <a:ext cx="5719489" cy="688685"/>
      </dsp:txXfrm>
    </dsp:sp>
    <dsp:sp modelId="{DADD221A-6BD5-453F-BC1E-F5B5406661A9}">
      <dsp:nvSpPr>
        <dsp:cNvPr id="0" name=""/>
        <dsp:cNvSpPr/>
      </dsp:nvSpPr>
      <dsp:spPr>
        <a:xfrm>
          <a:off x="0" y="4820797"/>
          <a:ext cx="10056245" cy="688685"/>
        </a:xfrm>
        <a:prstGeom prst="trapezoid">
          <a:avLst>
            <a:gd name="adj" fmla="val 91263"/>
          </a:avLst>
        </a:prstGeom>
        <a:solidFill>
          <a:srgbClr val="7030A0">
            <a:alpha val="50000"/>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a:latin typeface="Arial" panose="020B0604020202020204" pitchFamily="34" charset="0"/>
              <a:cs typeface="Arial" panose="020B0604020202020204" pitchFamily="34" charset="0"/>
            </a:rPr>
            <a:t>Tactical delivery plans (Bronze)</a:t>
          </a:r>
        </a:p>
      </dsp:txBody>
      <dsp:txXfrm>
        <a:off x="1759842" y="4820797"/>
        <a:ext cx="6536559" cy="688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BEEC0-BA46-44EB-9B1E-828569495ECC}">
      <dsp:nvSpPr>
        <dsp:cNvPr id="0" name=""/>
        <dsp:cNvSpPr/>
      </dsp:nvSpPr>
      <dsp:spPr>
        <a:xfrm>
          <a:off x="3491058" y="2202182"/>
          <a:ext cx="1145883" cy="1145883"/>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Chief Constable</a:t>
          </a:r>
        </a:p>
      </dsp:txBody>
      <dsp:txXfrm>
        <a:off x="3658869" y="2369993"/>
        <a:ext cx="810261" cy="810261"/>
      </dsp:txXfrm>
    </dsp:sp>
    <dsp:sp modelId="{469B8402-3E63-4EC4-88B4-29F67658AE97}">
      <dsp:nvSpPr>
        <dsp:cNvPr id="0" name=""/>
        <dsp:cNvSpPr/>
      </dsp:nvSpPr>
      <dsp:spPr>
        <a:xfrm rot="16200000">
          <a:off x="3546021" y="1671516"/>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38101" y="1658305"/>
        <a:ext cx="51797" cy="51797"/>
      </dsp:txXfrm>
    </dsp:sp>
    <dsp:sp modelId="{66CBE4D6-5CF6-4660-B7E9-604B0361F8DE}">
      <dsp:nvSpPr>
        <dsp:cNvPr id="0" name=""/>
        <dsp:cNvSpPr/>
      </dsp:nvSpPr>
      <dsp:spPr>
        <a:xfrm>
          <a:off x="3491058" y="20342"/>
          <a:ext cx="1145883" cy="1145883"/>
        </a:xfrm>
        <a:prstGeom prst="ellips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PCC</a:t>
          </a:r>
        </a:p>
      </dsp:txBody>
      <dsp:txXfrm>
        <a:off x="3658869" y="188153"/>
        <a:ext cx="810261" cy="810261"/>
      </dsp:txXfrm>
    </dsp:sp>
    <dsp:sp modelId="{0992E2F8-1C25-4B43-9978-79183C2CE48C}">
      <dsp:nvSpPr>
        <dsp:cNvPr id="0" name=""/>
        <dsp:cNvSpPr/>
      </dsp:nvSpPr>
      <dsp:spPr>
        <a:xfrm rot="18600000">
          <a:off x="4247251" y="1926742"/>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39330" y="1913532"/>
        <a:ext cx="51797" cy="51797"/>
      </dsp:txXfrm>
    </dsp:sp>
    <dsp:sp modelId="{E5AE03CB-7F45-4FB9-932B-C064AE7512F0}">
      <dsp:nvSpPr>
        <dsp:cNvPr id="0" name=""/>
        <dsp:cNvSpPr/>
      </dsp:nvSpPr>
      <dsp:spPr>
        <a:xfrm>
          <a:off x="4893517" y="530796"/>
          <a:ext cx="1145883" cy="1145883"/>
        </a:xfrm>
        <a:prstGeom prst="ellipse">
          <a:avLst/>
        </a:prstGeom>
        <a:solidFill>
          <a:schemeClr val="accent3">
            <a:hueOff val="131735"/>
            <a:satOff val="-8648"/>
            <a:lumOff val="39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College of Policing</a:t>
          </a:r>
        </a:p>
      </dsp:txBody>
      <dsp:txXfrm>
        <a:off x="5061328" y="698607"/>
        <a:ext cx="810261" cy="810261"/>
      </dsp:txXfrm>
    </dsp:sp>
    <dsp:sp modelId="{6B0CDAA9-D898-4E0A-AA69-06AA563625C5}">
      <dsp:nvSpPr>
        <dsp:cNvPr id="0" name=""/>
        <dsp:cNvSpPr/>
      </dsp:nvSpPr>
      <dsp:spPr>
        <a:xfrm rot="21000000">
          <a:off x="4620368" y="2572999"/>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12447" y="2559788"/>
        <a:ext cx="51797" cy="51797"/>
      </dsp:txXfrm>
    </dsp:sp>
    <dsp:sp modelId="{D60D13EC-6D22-4EB9-9EF9-F097B5D9E567}">
      <dsp:nvSpPr>
        <dsp:cNvPr id="0" name=""/>
        <dsp:cNvSpPr/>
      </dsp:nvSpPr>
      <dsp:spPr>
        <a:xfrm>
          <a:off x="5639750" y="1823309"/>
          <a:ext cx="1145883" cy="1145883"/>
        </a:xfrm>
        <a:prstGeom prst="ellipse">
          <a:avLst/>
        </a:prstGeom>
        <a:solidFill>
          <a:schemeClr val="accent3">
            <a:hueOff val="263470"/>
            <a:satOff val="-17296"/>
            <a:lumOff val="78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HMICFRS</a:t>
          </a:r>
        </a:p>
      </dsp:txBody>
      <dsp:txXfrm>
        <a:off x="5807561" y="1991120"/>
        <a:ext cx="810261" cy="810261"/>
      </dsp:txXfrm>
    </dsp:sp>
    <dsp:sp modelId="{09E110E2-CA1E-4C5D-9B64-197789C60BBA}">
      <dsp:nvSpPr>
        <dsp:cNvPr id="0" name=""/>
        <dsp:cNvSpPr/>
      </dsp:nvSpPr>
      <dsp:spPr>
        <a:xfrm rot="1800000">
          <a:off x="4490786" y="3307895"/>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982865" y="3294685"/>
        <a:ext cx="51797" cy="51797"/>
      </dsp:txXfrm>
    </dsp:sp>
    <dsp:sp modelId="{D04B884C-5987-4782-BA3A-1FC77C63FCC4}">
      <dsp:nvSpPr>
        <dsp:cNvPr id="0" name=""/>
        <dsp:cNvSpPr/>
      </dsp:nvSpPr>
      <dsp:spPr>
        <a:xfrm>
          <a:off x="5380586" y="3293102"/>
          <a:ext cx="1145883" cy="1145883"/>
        </a:xfrm>
        <a:prstGeom prst="ellipse">
          <a:avLst/>
        </a:prstGeom>
        <a:solidFill>
          <a:schemeClr val="accent3">
            <a:hueOff val="395205"/>
            <a:satOff val="-25943"/>
            <a:lumOff val="11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NPCC</a:t>
          </a:r>
        </a:p>
      </dsp:txBody>
      <dsp:txXfrm>
        <a:off x="5548397" y="3460913"/>
        <a:ext cx="810261" cy="810261"/>
      </dsp:txXfrm>
    </dsp:sp>
    <dsp:sp modelId="{E3146F96-C0DB-4FA7-BBB4-F1C2031C8330}">
      <dsp:nvSpPr>
        <dsp:cNvPr id="0" name=""/>
        <dsp:cNvSpPr/>
      </dsp:nvSpPr>
      <dsp:spPr>
        <a:xfrm rot="4200000">
          <a:off x="3919138" y="3787565"/>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11217" y="3774354"/>
        <a:ext cx="51797" cy="51797"/>
      </dsp:txXfrm>
    </dsp:sp>
    <dsp:sp modelId="{70D73C01-F58C-4E5E-B5C8-EB50791637A6}">
      <dsp:nvSpPr>
        <dsp:cNvPr id="0" name=""/>
        <dsp:cNvSpPr/>
      </dsp:nvSpPr>
      <dsp:spPr>
        <a:xfrm>
          <a:off x="4237291" y="4252440"/>
          <a:ext cx="1145883" cy="1145883"/>
        </a:xfrm>
        <a:prstGeom prst="ellipse">
          <a:avLst/>
        </a:prstGeom>
        <a:solidFill>
          <a:schemeClr val="accent3">
            <a:hueOff val="526940"/>
            <a:satOff val="-34591"/>
            <a:lumOff val="156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Home Office</a:t>
          </a:r>
        </a:p>
      </dsp:txBody>
      <dsp:txXfrm>
        <a:off x="4405102" y="4420251"/>
        <a:ext cx="810261" cy="810261"/>
      </dsp:txXfrm>
    </dsp:sp>
    <dsp:sp modelId="{E6A6B4E8-7D61-4705-AFB2-9C74737D5A49}">
      <dsp:nvSpPr>
        <dsp:cNvPr id="0" name=""/>
        <dsp:cNvSpPr/>
      </dsp:nvSpPr>
      <dsp:spPr>
        <a:xfrm rot="6600000">
          <a:off x="3172905" y="3787565"/>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664984" y="3774354"/>
        <a:ext cx="51797" cy="51797"/>
      </dsp:txXfrm>
    </dsp:sp>
    <dsp:sp modelId="{A826D393-E83C-4252-AFEC-5E955831792E}">
      <dsp:nvSpPr>
        <dsp:cNvPr id="0" name=""/>
        <dsp:cNvSpPr/>
      </dsp:nvSpPr>
      <dsp:spPr>
        <a:xfrm>
          <a:off x="2744825" y="4252440"/>
          <a:ext cx="1145883" cy="1145883"/>
        </a:xfrm>
        <a:prstGeom prst="ellipse">
          <a:avLst/>
        </a:prstGeom>
        <a:solidFill>
          <a:schemeClr val="accent3">
            <a:hueOff val="658675"/>
            <a:satOff val="-43239"/>
            <a:lumOff val="196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Regional partners</a:t>
          </a:r>
        </a:p>
      </dsp:txBody>
      <dsp:txXfrm>
        <a:off x="2912636" y="4420251"/>
        <a:ext cx="810261" cy="810261"/>
      </dsp:txXfrm>
    </dsp:sp>
    <dsp:sp modelId="{A37130EC-1B99-4B97-BEBF-C6E1E9A49CFD}">
      <dsp:nvSpPr>
        <dsp:cNvPr id="0" name=""/>
        <dsp:cNvSpPr/>
      </dsp:nvSpPr>
      <dsp:spPr>
        <a:xfrm rot="9000000">
          <a:off x="2601257" y="3307895"/>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093336" y="3294685"/>
        <a:ext cx="51797" cy="51797"/>
      </dsp:txXfrm>
    </dsp:sp>
    <dsp:sp modelId="{0EA5D0FB-FA21-448D-B387-971157A89166}">
      <dsp:nvSpPr>
        <dsp:cNvPr id="0" name=""/>
        <dsp:cNvSpPr/>
      </dsp:nvSpPr>
      <dsp:spPr>
        <a:xfrm>
          <a:off x="1601529" y="3293102"/>
          <a:ext cx="1145883" cy="1145883"/>
        </a:xfrm>
        <a:prstGeom prst="ellipse">
          <a:avLst/>
        </a:prstGeom>
        <a:solidFill>
          <a:schemeClr val="accent3">
            <a:hueOff val="790410"/>
            <a:satOff val="-51886"/>
            <a:lumOff val="235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Local partners</a:t>
          </a:r>
        </a:p>
      </dsp:txBody>
      <dsp:txXfrm>
        <a:off x="1769340" y="3460913"/>
        <a:ext cx="810261" cy="810261"/>
      </dsp:txXfrm>
    </dsp:sp>
    <dsp:sp modelId="{63CC1DC6-0A53-48CC-811E-4AF881D45680}">
      <dsp:nvSpPr>
        <dsp:cNvPr id="0" name=""/>
        <dsp:cNvSpPr/>
      </dsp:nvSpPr>
      <dsp:spPr>
        <a:xfrm rot="11400000">
          <a:off x="2471675" y="2572999"/>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63754" y="2559788"/>
        <a:ext cx="51797" cy="51797"/>
      </dsp:txXfrm>
    </dsp:sp>
    <dsp:sp modelId="{CB90CF7D-A383-4AB3-8001-BFDDF37756EA}">
      <dsp:nvSpPr>
        <dsp:cNvPr id="0" name=""/>
        <dsp:cNvSpPr/>
      </dsp:nvSpPr>
      <dsp:spPr>
        <a:xfrm>
          <a:off x="1342365" y="1823309"/>
          <a:ext cx="1145883" cy="1145883"/>
        </a:xfrm>
        <a:prstGeom prst="ellipse">
          <a:avLst/>
        </a:prstGeom>
        <a:solidFill>
          <a:schemeClr val="accent3">
            <a:hueOff val="922145"/>
            <a:satOff val="-60534"/>
            <a:lumOff val="274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Federation / Trade Unions</a:t>
          </a:r>
        </a:p>
      </dsp:txBody>
      <dsp:txXfrm>
        <a:off x="1510176" y="1991120"/>
        <a:ext cx="810261" cy="810261"/>
      </dsp:txXfrm>
    </dsp:sp>
    <dsp:sp modelId="{AD709744-6CD8-4133-ACFA-BCDE64CA3D50}">
      <dsp:nvSpPr>
        <dsp:cNvPr id="0" name=""/>
        <dsp:cNvSpPr/>
      </dsp:nvSpPr>
      <dsp:spPr>
        <a:xfrm rot="13800000">
          <a:off x="2844792" y="1926742"/>
          <a:ext cx="1035956" cy="25376"/>
        </a:xfrm>
        <a:custGeom>
          <a:avLst/>
          <a:gdLst/>
          <a:ahLst/>
          <a:cxnLst/>
          <a:rect l="0" t="0" r="0" b="0"/>
          <a:pathLst>
            <a:path>
              <a:moveTo>
                <a:pt x="0" y="12688"/>
              </a:moveTo>
              <a:lnTo>
                <a:pt x="1035956" y="12688"/>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336871" y="1913532"/>
        <a:ext cx="51797" cy="51797"/>
      </dsp:txXfrm>
    </dsp:sp>
    <dsp:sp modelId="{986654ED-017F-40A2-95DB-22F67979E31C}">
      <dsp:nvSpPr>
        <dsp:cNvPr id="0" name=""/>
        <dsp:cNvSpPr/>
      </dsp:nvSpPr>
      <dsp:spPr>
        <a:xfrm>
          <a:off x="2088598" y="530796"/>
          <a:ext cx="1145883" cy="1145883"/>
        </a:xfrm>
        <a:prstGeom prst="ellipse">
          <a:avLst/>
        </a:prstGeom>
        <a:solidFill>
          <a:schemeClr val="accent3">
            <a:hueOff val="1053880"/>
            <a:satOff val="-69182"/>
            <a:lumOff val="313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Ministry of Justice</a:t>
          </a:r>
        </a:p>
      </dsp:txBody>
      <dsp:txXfrm>
        <a:off x="2256409" y="698607"/>
        <a:ext cx="810261" cy="810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287D8-A296-4580-9B75-2DD0C99F8FE0}">
      <dsp:nvSpPr>
        <dsp:cNvPr id="0" name=""/>
        <dsp:cNvSpPr/>
      </dsp:nvSpPr>
      <dsp:spPr>
        <a:xfrm>
          <a:off x="0" y="2400299"/>
          <a:ext cx="11029950"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1C8CCEB-2FBE-4960-9E14-F55C886AD276}">
      <dsp:nvSpPr>
        <dsp:cNvPr id="0" name=""/>
        <dsp:cNvSpPr/>
      </dsp:nvSpPr>
      <dsp:spPr>
        <a:xfrm rot="8100000">
          <a:off x="75372" y="553175"/>
          <a:ext cx="353031" cy="353031"/>
        </a:xfrm>
        <a:prstGeom prst="teardrop">
          <a:avLst>
            <a:gd name="adj" fmla="val 11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F21C6-6C64-4D34-A2AD-8BE2D0C82EDF}">
      <dsp:nvSpPr>
        <dsp:cNvPr id="0" name=""/>
        <dsp:cNvSpPr/>
      </dsp:nvSpPr>
      <dsp:spPr>
        <a:xfrm>
          <a:off x="114591" y="592393"/>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17024583-4407-4882-AB78-E7B302420727}">
      <dsp:nvSpPr>
        <dsp:cNvPr id="0" name=""/>
        <dsp:cNvSpPr/>
      </dsp:nvSpPr>
      <dsp:spPr>
        <a:xfrm>
          <a:off x="501519" y="979322"/>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identified as leading force nationally by HMIC and had a sustainable budget for the entire period of the MTFP, without use of reserves</a:t>
          </a:r>
        </a:p>
      </dsp:txBody>
      <dsp:txXfrm>
        <a:off x="501519" y="979322"/>
        <a:ext cx="2622233" cy="1420977"/>
      </dsp:txXfrm>
    </dsp:sp>
    <dsp:sp modelId="{83FDEA7E-02E3-4936-A1F1-21EE1F6F0777}">
      <dsp:nvSpPr>
        <dsp:cNvPr id="0" name=""/>
        <dsp:cNvSpPr/>
      </dsp:nvSpPr>
      <dsp:spPr>
        <a:xfrm>
          <a:off x="501519" y="480059"/>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Mar. 2022</a:t>
          </a:r>
        </a:p>
      </dsp:txBody>
      <dsp:txXfrm>
        <a:off x="501519" y="480059"/>
        <a:ext cx="2622233" cy="499262"/>
      </dsp:txXfrm>
    </dsp:sp>
    <dsp:sp modelId="{9E52CD91-4CF3-4A5C-9684-48D4E6B9B017}">
      <dsp:nvSpPr>
        <dsp:cNvPr id="0" name=""/>
        <dsp:cNvSpPr/>
      </dsp:nvSpPr>
      <dsp:spPr>
        <a:xfrm>
          <a:off x="251888" y="979322"/>
          <a:ext cx="0" cy="1420977"/>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8C82AD9-49FC-4674-90E0-C2394C63EA49}">
      <dsp:nvSpPr>
        <dsp:cNvPr id="0" name=""/>
        <dsp:cNvSpPr/>
      </dsp:nvSpPr>
      <dsp:spPr>
        <a:xfrm>
          <a:off x="206955" y="2355365"/>
          <a:ext cx="89867" cy="89867"/>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573E6-D28E-4D8F-B024-18E3F6147525}">
      <dsp:nvSpPr>
        <dsp:cNvPr id="0" name=""/>
        <dsp:cNvSpPr/>
      </dsp:nvSpPr>
      <dsp:spPr>
        <a:xfrm rot="18900000">
          <a:off x="1648596" y="3894392"/>
          <a:ext cx="353031" cy="353031"/>
        </a:xfrm>
        <a:prstGeom prst="teardrop">
          <a:avLst>
            <a:gd name="adj" fmla="val 115000"/>
          </a:avLst>
        </a:prstGeom>
        <a:solidFill>
          <a:schemeClr val="accent2">
            <a:hueOff val="-122342"/>
            <a:satOff val="6507"/>
            <a:lumOff val="1882"/>
            <a:alphaOff val="0"/>
          </a:schemeClr>
        </a:solidFill>
        <a:ln w="22225" cap="rnd" cmpd="sng" algn="ctr">
          <a:solidFill>
            <a:schemeClr val="accent2">
              <a:hueOff val="-122342"/>
              <a:satOff val="6507"/>
              <a:lumOff val="1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4CC24-AB3E-4707-BECF-68F6EF6DCC00}">
      <dsp:nvSpPr>
        <dsp:cNvPr id="0" name=""/>
        <dsp:cNvSpPr/>
      </dsp:nvSpPr>
      <dsp:spPr>
        <a:xfrm>
          <a:off x="1687815" y="3933610"/>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16A5B459-439F-499C-843A-DE4CB9B303F1}">
      <dsp:nvSpPr>
        <dsp:cNvPr id="0" name=""/>
        <dsp:cNvSpPr/>
      </dsp:nvSpPr>
      <dsp:spPr>
        <a:xfrm>
          <a:off x="2074743" y="2400299"/>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Unfunded in-year pay award of £1900</a:t>
          </a:r>
        </a:p>
        <a:p>
          <a:pPr marL="0" lvl="0" indent="0" algn="l" defTabSz="533400">
            <a:lnSpc>
              <a:spcPct val="90000"/>
            </a:lnSpc>
            <a:spcBef>
              <a:spcPct val="0"/>
            </a:spcBef>
            <a:spcAft>
              <a:spcPct val="35000"/>
            </a:spcAft>
            <a:buNone/>
          </a:pPr>
          <a:r>
            <a:rPr lang="en-US" sz="1200" kern="1200" dirty="0"/>
            <a:t>Half the pay agreement for officers was covered by grant, none of the Police Staff pay agreement was covered </a:t>
          </a:r>
        </a:p>
        <a:p>
          <a:pPr marL="0" lvl="0" indent="0" algn="l" defTabSz="533400">
            <a:lnSpc>
              <a:spcPct val="90000"/>
            </a:lnSpc>
            <a:spcBef>
              <a:spcPct val="0"/>
            </a:spcBef>
            <a:spcAft>
              <a:spcPct val="35000"/>
            </a:spcAft>
            <a:buNone/>
          </a:pPr>
          <a:r>
            <a:rPr lang="en-US" sz="1200" kern="1200"/>
            <a:t>£4.8million pay award deficit, continue to rise by £300k year-on-year over the MTFP</a:t>
          </a:r>
        </a:p>
      </dsp:txBody>
      <dsp:txXfrm>
        <a:off x="2074743" y="2400299"/>
        <a:ext cx="2622233" cy="1420977"/>
      </dsp:txXfrm>
    </dsp:sp>
    <dsp:sp modelId="{A6BFEFAD-5156-4336-A563-F6401B37C5C8}">
      <dsp:nvSpPr>
        <dsp:cNvPr id="0" name=""/>
        <dsp:cNvSpPr/>
      </dsp:nvSpPr>
      <dsp:spPr>
        <a:xfrm>
          <a:off x="2074743" y="3821276"/>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Apr. 2022</a:t>
          </a:r>
        </a:p>
      </dsp:txBody>
      <dsp:txXfrm>
        <a:off x="2074743" y="3821276"/>
        <a:ext cx="2622233" cy="499262"/>
      </dsp:txXfrm>
    </dsp:sp>
    <dsp:sp modelId="{387A8475-901D-4400-989E-A8D89DB7F5FE}">
      <dsp:nvSpPr>
        <dsp:cNvPr id="0" name=""/>
        <dsp:cNvSpPr/>
      </dsp:nvSpPr>
      <dsp:spPr>
        <a:xfrm>
          <a:off x="1825112" y="2400299"/>
          <a:ext cx="0" cy="1420977"/>
        </a:xfrm>
        <a:prstGeom prst="line">
          <a:avLst/>
        </a:prstGeom>
        <a:noFill/>
        <a:ln w="12700" cap="rnd" cmpd="sng" algn="ctr">
          <a:solidFill>
            <a:schemeClr val="accent2">
              <a:hueOff val="-122342"/>
              <a:satOff val="6507"/>
              <a:lumOff val="1882"/>
              <a:alphaOff val="0"/>
            </a:schemeClr>
          </a:solidFill>
          <a:prstDash val="dash"/>
        </a:ln>
        <a:effectLst/>
      </dsp:spPr>
      <dsp:style>
        <a:lnRef idx="1">
          <a:scrgbClr r="0" g="0" b="0"/>
        </a:lnRef>
        <a:fillRef idx="0">
          <a:scrgbClr r="0" g="0" b="0"/>
        </a:fillRef>
        <a:effectRef idx="0">
          <a:scrgbClr r="0" g="0" b="0"/>
        </a:effectRef>
        <a:fontRef idx="minor"/>
      </dsp:style>
    </dsp:sp>
    <dsp:sp modelId="{7CE06D1B-96B2-43E8-93E4-D828E18791C8}">
      <dsp:nvSpPr>
        <dsp:cNvPr id="0" name=""/>
        <dsp:cNvSpPr/>
      </dsp:nvSpPr>
      <dsp:spPr>
        <a:xfrm>
          <a:off x="1779165" y="2355365"/>
          <a:ext cx="89867" cy="89867"/>
        </a:xfrm>
        <a:prstGeom prst="ellipse">
          <a:avLst/>
        </a:prstGeom>
        <a:solidFill>
          <a:schemeClr val="accent2">
            <a:hueOff val="-122342"/>
            <a:satOff val="6507"/>
            <a:lumOff val="1882"/>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B79FA0-5517-40B2-97C6-E7F8D6060078}">
      <dsp:nvSpPr>
        <dsp:cNvPr id="0" name=""/>
        <dsp:cNvSpPr/>
      </dsp:nvSpPr>
      <dsp:spPr>
        <a:xfrm rot="8100000">
          <a:off x="3221819" y="553175"/>
          <a:ext cx="353031" cy="353031"/>
        </a:xfrm>
        <a:prstGeom prst="teardrop">
          <a:avLst>
            <a:gd name="adj" fmla="val 115000"/>
          </a:avLst>
        </a:prstGeom>
        <a:solidFill>
          <a:schemeClr val="accent2">
            <a:hueOff val="-244683"/>
            <a:satOff val="13014"/>
            <a:lumOff val="3764"/>
            <a:alphaOff val="0"/>
          </a:schemeClr>
        </a:solidFill>
        <a:ln w="22225" cap="rnd" cmpd="sng" algn="ctr">
          <a:solidFill>
            <a:schemeClr val="accent2">
              <a:hueOff val="-244683"/>
              <a:satOff val="13014"/>
              <a:lumOff val="3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61D8BC-8BB3-441F-B55F-6C92CCC02CFE}">
      <dsp:nvSpPr>
        <dsp:cNvPr id="0" name=""/>
        <dsp:cNvSpPr/>
      </dsp:nvSpPr>
      <dsp:spPr>
        <a:xfrm>
          <a:off x="3261038" y="592393"/>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CDDC30F-34AF-4D64-B608-D1A7434112C4}">
      <dsp:nvSpPr>
        <dsp:cNvPr id="0" name=""/>
        <dsp:cNvSpPr/>
      </dsp:nvSpPr>
      <dsp:spPr>
        <a:xfrm>
          <a:off x="3647966" y="979322"/>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Overcome the budget deficit for 2022/23 and found £3.9mil of sustainable cash efficiency savings </a:t>
          </a:r>
        </a:p>
        <a:p>
          <a:pPr marL="0" lvl="0" indent="0" algn="l" defTabSz="533400">
            <a:lnSpc>
              <a:spcPct val="90000"/>
            </a:lnSpc>
            <a:spcBef>
              <a:spcPct val="0"/>
            </a:spcBef>
            <a:spcAft>
              <a:spcPct val="35000"/>
            </a:spcAft>
            <a:buNone/>
          </a:pPr>
          <a:r>
            <a:rPr lang="en-US" sz="1200" kern="1200"/>
            <a:t>Force assessed as one of the leanest in the country, 81% of the force budget invested in people</a:t>
          </a:r>
        </a:p>
      </dsp:txBody>
      <dsp:txXfrm>
        <a:off x="3647966" y="979322"/>
        <a:ext cx="2622233" cy="1420977"/>
      </dsp:txXfrm>
    </dsp:sp>
    <dsp:sp modelId="{71E88C8B-11A9-4896-AAEC-DBB9D1CCFD33}">
      <dsp:nvSpPr>
        <dsp:cNvPr id="0" name=""/>
        <dsp:cNvSpPr/>
      </dsp:nvSpPr>
      <dsp:spPr>
        <a:xfrm>
          <a:off x="3647966" y="480059"/>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April 2023</a:t>
          </a:r>
        </a:p>
      </dsp:txBody>
      <dsp:txXfrm>
        <a:off x="3647966" y="480059"/>
        <a:ext cx="2622233" cy="499262"/>
      </dsp:txXfrm>
    </dsp:sp>
    <dsp:sp modelId="{339BAA56-9C2D-4F70-BBD9-CA6D985BEC00}">
      <dsp:nvSpPr>
        <dsp:cNvPr id="0" name=""/>
        <dsp:cNvSpPr/>
      </dsp:nvSpPr>
      <dsp:spPr>
        <a:xfrm>
          <a:off x="3398335" y="979322"/>
          <a:ext cx="0" cy="1420977"/>
        </a:xfrm>
        <a:prstGeom prst="line">
          <a:avLst/>
        </a:prstGeom>
        <a:noFill/>
        <a:ln w="12700" cap="rnd" cmpd="sng" algn="ctr">
          <a:solidFill>
            <a:schemeClr val="accent2">
              <a:hueOff val="-244683"/>
              <a:satOff val="13014"/>
              <a:lumOff val="3764"/>
              <a:alphaOff val="0"/>
            </a:schemeClr>
          </a:solidFill>
          <a:prstDash val="dash"/>
        </a:ln>
        <a:effectLst/>
      </dsp:spPr>
      <dsp:style>
        <a:lnRef idx="1">
          <a:scrgbClr r="0" g="0" b="0"/>
        </a:lnRef>
        <a:fillRef idx="0">
          <a:scrgbClr r="0" g="0" b="0"/>
        </a:fillRef>
        <a:effectRef idx="0">
          <a:scrgbClr r="0" g="0" b="0"/>
        </a:effectRef>
        <a:fontRef idx="minor"/>
      </dsp:style>
    </dsp:sp>
    <dsp:sp modelId="{5AAD519C-6434-4A6E-907E-30A12143BB82}">
      <dsp:nvSpPr>
        <dsp:cNvPr id="0" name=""/>
        <dsp:cNvSpPr/>
      </dsp:nvSpPr>
      <dsp:spPr>
        <a:xfrm>
          <a:off x="3352389" y="2355365"/>
          <a:ext cx="89867" cy="89867"/>
        </a:xfrm>
        <a:prstGeom prst="ellipse">
          <a:avLst/>
        </a:prstGeom>
        <a:solidFill>
          <a:schemeClr val="accent2">
            <a:hueOff val="-244683"/>
            <a:satOff val="13014"/>
            <a:lumOff val="3764"/>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EC7B9D-7B3E-4F43-96A1-34AF2013EF16}">
      <dsp:nvSpPr>
        <dsp:cNvPr id="0" name=""/>
        <dsp:cNvSpPr/>
      </dsp:nvSpPr>
      <dsp:spPr>
        <a:xfrm rot="18900000">
          <a:off x="4795043" y="3894392"/>
          <a:ext cx="353031" cy="353031"/>
        </a:xfrm>
        <a:prstGeom prst="teardrop">
          <a:avLst>
            <a:gd name="adj" fmla="val 115000"/>
          </a:avLst>
        </a:prstGeom>
        <a:solidFill>
          <a:schemeClr val="accent2">
            <a:hueOff val="-367025"/>
            <a:satOff val="19521"/>
            <a:lumOff val="5647"/>
            <a:alphaOff val="0"/>
          </a:schemeClr>
        </a:solidFill>
        <a:ln w="22225" cap="rnd" cmpd="sng" algn="ctr">
          <a:solidFill>
            <a:schemeClr val="accent2">
              <a:hueOff val="-367025"/>
              <a:satOff val="19521"/>
              <a:lumOff val="5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88B9DE-FFDD-45FD-BB45-35CC9F385443}">
      <dsp:nvSpPr>
        <dsp:cNvPr id="0" name=""/>
        <dsp:cNvSpPr/>
      </dsp:nvSpPr>
      <dsp:spPr>
        <a:xfrm>
          <a:off x="4834262" y="3933610"/>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B3688609-4EA3-4FD5-8FBD-4C7517298684}">
      <dsp:nvSpPr>
        <dsp:cNvPr id="0" name=""/>
        <dsp:cNvSpPr/>
      </dsp:nvSpPr>
      <dsp:spPr>
        <a:xfrm>
          <a:off x="5221190" y="2400299"/>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A further only part funded 7% pay award</a:t>
          </a:r>
        </a:p>
        <a:p>
          <a:pPr marL="0" lvl="0" indent="0" algn="l" defTabSz="533400">
            <a:lnSpc>
              <a:spcPct val="90000"/>
            </a:lnSpc>
            <a:spcBef>
              <a:spcPct val="0"/>
            </a:spcBef>
            <a:spcAft>
              <a:spcPct val="35000"/>
            </a:spcAft>
            <a:buNone/>
          </a:pPr>
          <a:r>
            <a:rPr lang="en-US" sz="1200" kern="1200"/>
            <a:t>Govt grant only covers 77% of the actual cost for Police officers and Staff</a:t>
          </a:r>
        </a:p>
        <a:p>
          <a:pPr marL="0" lvl="0" indent="0" algn="l" defTabSz="533400">
            <a:lnSpc>
              <a:spcPct val="90000"/>
            </a:lnSpc>
            <a:spcBef>
              <a:spcPct val="0"/>
            </a:spcBef>
            <a:spcAft>
              <a:spcPct val="35000"/>
            </a:spcAft>
            <a:buNone/>
          </a:pPr>
          <a:r>
            <a:rPr lang="en-US" sz="1200" kern="1200"/>
            <a:t>£2.3million shortfall, continuing to rise by £400k year-on-year</a:t>
          </a:r>
        </a:p>
      </dsp:txBody>
      <dsp:txXfrm>
        <a:off x="5221190" y="2400299"/>
        <a:ext cx="2622233" cy="1420977"/>
      </dsp:txXfrm>
    </dsp:sp>
    <dsp:sp modelId="{917D4639-008C-42E5-84D3-56E7C3ADAC84}">
      <dsp:nvSpPr>
        <dsp:cNvPr id="0" name=""/>
        <dsp:cNvSpPr/>
      </dsp:nvSpPr>
      <dsp:spPr>
        <a:xfrm>
          <a:off x="5221190" y="3821276"/>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Sep. 2023</a:t>
          </a:r>
        </a:p>
      </dsp:txBody>
      <dsp:txXfrm>
        <a:off x="5221190" y="3821276"/>
        <a:ext cx="2622233" cy="499262"/>
      </dsp:txXfrm>
    </dsp:sp>
    <dsp:sp modelId="{902B219D-9E86-4908-B486-241E2295BF4A}">
      <dsp:nvSpPr>
        <dsp:cNvPr id="0" name=""/>
        <dsp:cNvSpPr/>
      </dsp:nvSpPr>
      <dsp:spPr>
        <a:xfrm>
          <a:off x="4971559" y="2400299"/>
          <a:ext cx="0" cy="1420977"/>
        </a:xfrm>
        <a:prstGeom prst="line">
          <a:avLst/>
        </a:prstGeom>
        <a:noFill/>
        <a:ln w="12700" cap="rnd" cmpd="sng" algn="ctr">
          <a:solidFill>
            <a:schemeClr val="accent2">
              <a:hueOff val="-367025"/>
              <a:satOff val="19521"/>
              <a:lumOff val="5647"/>
              <a:alphaOff val="0"/>
            </a:schemeClr>
          </a:solidFill>
          <a:prstDash val="dash"/>
        </a:ln>
        <a:effectLst/>
      </dsp:spPr>
      <dsp:style>
        <a:lnRef idx="1">
          <a:scrgbClr r="0" g="0" b="0"/>
        </a:lnRef>
        <a:fillRef idx="0">
          <a:scrgbClr r="0" g="0" b="0"/>
        </a:fillRef>
        <a:effectRef idx="0">
          <a:scrgbClr r="0" g="0" b="0"/>
        </a:effectRef>
        <a:fontRef idx="minor"/>
      </dsp:style>
    </dsp:sp>
    <dsp:sp modelId="{D73EDDF5-BE84-4FB7-A4F7-847CB32157EF}">
      <dsp:nvSpPr>
        <dsp:cNvPr id="0" name=""/>
        <dsp:cNvSpPr/>
      </dsp:nvSpPr>
      <dsp:spPr>
        <a:xfrm>
          <a:off x="4925612" y="2355365"/>
          <a:ext cx="89867" cy="89867"/>
        </a:xfrm>
        <a:prstGeom prst="ellipse">
          <a:avLst/>
        </a:prstGeom>
        <a:solidFill>
          <a:schemeClr val="accent2">
            <a:hueOff val="-367025"/>
            <a:satOff val="19521"/>
            <a:lumOff val="5647"/>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CD41B-3132-4685-8CEA-FD4820BBD84C}">
      <dsp:nvSpPr>
        <dsp:cNvPr id="0" name=""/>
        <dsp:cNvSpPr/>
      </dsp:nvSpPr>
      <dsp:spPr>
        <a:xfrm rot="8100000">
          <a:off x="6368266" y="553175"/>
          <a:ext cx="353031" cy="353031"/>
        </a:xfrm>
        <a:prstGeom prst="teardrop">
          <a:avLst>
            <a:gd name="adj" fmla="val 115000"/>
          </a:avLst>
        </a:prstGeom>
        <a:solidFill>
          <a:schemeClr val="accent2">
            <a:hueOff val="-489367"/>
            <a:satOff val="26028"/>
            <a:lumOff val="7529"/>
            <a:alphaOff val="0"/>
          </a:schemeClr>
        </a:solidFill>
        <a:ln w="22225" cap="rnd" cmpd="sng" algn="ctr">
          <a:solidFill>
            <a:schemeClr val="accent2">
              <a:hueOff val="-489367"/>
              <a:satOff val="26028"/>
              <a:lumOff val="7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4CE3E-7477-41CF-BCE6-24447DACC9BA}">
      <dsp:nvSpPr>
        <dsp:cNvPr id="0" name=""/>
        <dsp:cNvSpPr/>
      </dsp:nvSpPr>
      <dsp:spPr>
        <a:xfrm>
          <a:off x="6407485" y="592393"/>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FE9B02CA-BE00-4B1D-A78F-4108D744BED3}">
      <dsp:nvSpPr>
        <dsp:cNvPr id="0" name=""/>
        <dsp:cNvSpPr/>
      </dsp:nvSpPr>
      <dsp:spPr>
        <a:xfrm>
          <a:off x="6794413" y="979322"/>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Budget announcement </a:t>
          </a:r>
        </a:p>
        <a:p>
          <a:pPr marL="0" lvl="0" indent="0" algn="l" defTabSz="533400">
            <a:lnSpc>
              <a:spcPct val="90000"/>
            </a:lnSpc>
            <a:spcBef>
              <a:spcPct val="0"/>
            </a:spcBef>
            <a:spcAft>
              <a:spcPct val="35000"/>
            </a:spcAft>
            <a:buNone/>
          </a:pPr>
          <a:r>
            <a:rPr lang="en-US" sz="1200" kern="1200"/>
            <a:t>Leicestershire Police unfunded again</a:t>
          </a:r>
        </a:p>
        <a:p>
          <a:pPr marL="0" lvl="0" indent="0" algn="l" defTabSz="533400">
            <a:lnSpc>
              <a:spcPct val="90000"/>
            </a:lnSpc>
            <a:spcBef>
              <a:spcPct val="0"/>
            </a:spcBef>
            <a:spcAft>
              <a:spcPct val="35000"/>
            </a:spcAft>
            <a:buNone/>
          </a:pPr>
          <a:r>
            <a:rPr lang="en-GB" sz="1200" kern="1200"/>
            <a:t>Leicestershire Police is one of 18 of the 43 police forces that is detrimentally</a:t>
          </a:r>
          <a:endParaRPr lang="en-US" sz="1200" kern="1200"/>
        </a:p>
        <a:p>
          <a:pPr marL="0" lvl="0" indent="0" algn="l" defTabSz="533400">
            <a:lnSpc>
              <a:spcPct val="90000"/>
            </a:lnSpc>
            <a:spcBef>
              <a:spcPct val="0"/>
            </a:spcBef>
            <a:spcAft>
              <a:spcPct val="35000"/>
            </a:spcAft>
            <a:buNone/>
          </a:pPr>
          <a:r>
            <a:rPr lang="en-GB" sz="1200" kern="1200"/>
            <a:t>impacted upon through being awarded a lower grant</a:t>
          </a:r>
        </a:p>
      </dsp:txBody>
      <dsp:txXfrm>
        <a:off x="6794413" y="979322"/>
        <a:ext cx="2622233" cy="1420977"/>
      </dsp:txXfrm>
    </dsp:sp>
    <dsp:sp modelId="{DE293B82-FC65-4BAF-8D54-53DCEB706E5C}">
      <dsp:nvSpPr>
        <dsp:cNvPr id="0" name=""/>
        <dsp:cNvSpPr/>
      </dsp:nvSpPr>
      <dsp:spPr>
        <a:xfrm>
          <a:off x="6794413" y="480059"/>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December 2023</a:t>
          </a:r>
        </a:p>
      </dsp:txBody>
      <dsp:txXfrm>
        <a:off x="6794413" y="480059"/>
        <a:ext cx="2622233" cy="499262"/>
      </dsp:txXfrm>
    </dsp:sp>
    <dsp:sp modelId="{80E1AA54-026D-4195-A082-8E2061DD882A}">
      <dsp:nvSpPr>
        <dsp:cNvPr id="0" name=""/>
        <dsp:cNvSpPr/>
      </dsp:nvSpPr>
      <dsp:spPr>
        <a:xfrm>
          <a:off x="6544782" y="979322"/>
          <a:ext cx="0" cy="1420977"/>
        </a:xfrm>
        <a:prstGeom prst="line">
          <a:avLst/>
        </a:prstGeom>
        <a:noFill/>
        <a:ln w="12700" cap="rnd" cmpd="sng" algn="ctr">
          <a:solidFill>
            <a:schemeClr val="accent2">
              <a:hueOff val="-489367"/>
              <a:satOff val="26028"/>
              <a:lumOff val="7529"/>
              <a:alphaOff val="0"/>
            </a:schemeClr>
          </a:solidFill>
          <a:prstDash val="dash"/>
        </a:ln>
        <a:effectLst/>
      </dsp:spPr>
      <dsp:style>
        <a:lnRef idx="1">
          <a:scrgbClr r="0" g="0" b="0"/>
        </a:lnRef>
        <a:fillRef idx="0">
          <a:scrgbClr r="0" g="0" b="0"/>
        </a:fillRef>
        <a:effectRef idx="0">
          <a:scrgbClr r="0" g="0" b="0"/>
        </a:effectRef>
        <a:fontRef idx="minor"/>
      </dsp:style>
    </dsp:sp>
    <dsp:sp modelId="{29D5C228-93E9-4C0C-B516-08C215DA877F}">
      <dsp:nvSpPr>
        <dsp:cNvPr id="0" name=""/>
        <dsp:cNvSpPr/>
      </dsp:nvSpPr>
      <dsp:spPr>
        <a:xfrm>
          <a:off x="6498836" y="2355365"/>
          <a:ext cx="89867" cy="89867"/>
        </a:xfrm>
        <a:prstGeom prst="ellipse">
          <a:avLst/>
        </a:prstGeom>
        <a:solidFill>
          <a:schemeClr val="accent2">
            <a:hueOff val="-489367"/>
            <a:satOff val="26028"/>
            <a:lumOff val="752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F4F922-A84B-493C-B527-5CFC1977FBD7}">
      <dsp:nvSpPr>
        <dsp:cNvPr id="0" name=""/>
        <dsp:cNvSpPr/>
      </dsp:nvSpPr>
      <dsp:spPr>
        <a:xfrm rot="18900000">
          <a:off x="7941490" y="3894392"/>
          <a:ext cx="353031" cy="353031"/>
        </a:xfrm>
        <a:prstGeom prst="teardrop">
          <a:avLst>
            <a:gd name="adj" fmla="val 115000"/>
          </a:avLst>
        </a:prstGeom>
        <a:solidFill>
          <a:schemeClr val="accent2">
            <a:hueOff val="-611709"/>
            <a:satOff val="32535"/>
            <a:lumOff val="9411"/>
            <a:alphaOff val="0"/>
          </a:schemeClr>
        </a:solidFill>
        <a:ln w="22225" cap="rnd" cmpd="sng" algn="ctr">
          <a:solidFill>
            <a:schemeClr val="accent2">
              <a:hueOff val="-611709"/>
              <a:satOff val="32535"/>
              <a:lumOff val="94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8B462-4B9D-4005-ACE0-DBCC1BBB31AF}">
      <dsp:nvSpPr>
        <dsp:cNvPr id="0" name=""/>
        <dsp:cNvSpPr/>
      </dsp:nvSpPr>
      <dsp:spPr>
        <a:xfrm>
          <a:off x="7980709" y="3933610"/>
          <a:ext cx="274594" cy="274594"/>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4E464368-6463-4A07-9F47-3A853A646721}">
      <dsp:nvSpPr>
        <dsp:cNvPr id="0" name=""/>
        <dsp:cNvSpPr/>
      </dsp:nvSpPr>
      <dsp:spPr>
        <a:xfrm>
          <a:off x="8367637" y="2400299"/>
          <a:ext cx="2622233" cy="142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£5.4 million budget deficit for 2024/25</a:t>
          </a:r>
        </a:p>
        <a:p>
          <a:pPr marL="0" lvl="0" indent="0" algn="l" defTabSz="533400">
            <a:lnSpc>
              <a:spcPct val="90000"/>
            </a:lnSpc>
            <a:spcBef>
              <a:spcPct val="0"/>
            </a:spcBef>
            <a:spcAft>
              <a:spcPct val="35000"/>
            </a:spcAft>
            <a:buNone/>
          </a:pPr>
          <a:r>
            <a:rPr lang="en-US" sz="1200" kern="1200"/>
            <a:t>Transformation programme, Operation Forefront</a:t>
          </a:r>
        </a:p>
      </dsp:txBody>
      <dsp:txXfrm>
        <a:off x="8367637" y="2400299"/>
        <a:ext cx="2622233" cy="1420977"/>
      </dsp:txXfrm>
    </dsp:sp>
    <dsp:sp modelId="{9903E0C4-8AEA-4F62-AD3E-8C4B54179A9B}">
      <dsp:nvSpPr>
        <dsp:cNvPr id="0" name=""/>
        <dsp:cNvSpPr/>
      </dsp:nvSpPr>
      <dsp:spPr>
        <a:xfrm>
          <a:off x="8367637" y="3821276"/>
          <a:ext cx="2622233" cy="49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Apr. 2024</a:t>
          </a:r>
        </a:p>
      </dsp:txBody>
      <dsp:txXfrm>
        <a:off x="8367637" y="3821276"/>
        <a:ext cx="2622233" cy="499262"/>
      </dsp:txXfrm>
    </dsp:sp>
    <dsp:sp modelId="{E38B45D7-6249-4992-B270-E106EF110B52}">
      <dsp:nvSpPr>
        <dsp:cNvPr id="0" name=""/>
        <dsp:cNvSpPr/>
      </dsp:nvSpPr>
      <dsp:spPr>
        <a:xfrm>
          <a:off x="8118006" y="2400299"/>
          <a:ext cx="0" cy="1420977"/>
        </a:xfrm>
        <a:prstGeom prst="line">
          <a:avLst/>
        </a:prstGeom>
        <a:noFill/>
        <a:ln w="12700" cap="rnd" cmpd="sng" algn="ctr">
          <a:solidFill>
            <a:schemeClr val="accent2">
              <a:hueOff val="-611709"/>
              <a:satOff val="32535"/>
              <a:lumOff val="9411"/>
              <a:alphaOff val="0"/>
            </a:schemeClr>
          </a:solidFill>
          <a:prstDash val="dash"/>
        </a:ln>
        <a:effectLst/>
      </dsp:spPr>
      <dsp:style>
        <a:lnRef idx="1">
          <a:scrgbClr r="0" g="0" b="0"/>
        </a:lnRef>
        <a:fillRef idx="0">
          <a:scrgbClr r="0" g="0" b="0"/>
        </a:fillRef>
        <a:effectRef idx="0">
          <a:scrgbClr r="0" g="0" b="0"/>
        </a:effectRef>
        <a:fontRef idx="minor"/>
      </dsp:style>
    </dsp:sp>
    <dsp:sp modelId="{06B7E86D-FE63-4E32-B926-87727500AE3C}">
      <dsp:nvSpPr>
        <dsp:cNvPr id="0" name=""/>
        <dsp:cNvSpPr/>
      </dsp:nvSpPr>
      <dsp:spPr>
        <a:xfrm>
          <a:off x="8072059" y="2355365"/>
          <a:ext cx="89867" cy="89867"/>
        </a:xfrm>
        <a:prstGeom prst="ellipse">
          <a:avLst/>
        </a:prstGeom>
        <a:solidFill>
          <a:schemeClr val="accent2">
            <a:hueOff val="-611709"/>
            <a:satOff val="32535"/>
            <a:lumOff val="9411"/>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69B2D-B249-4DE2-B402-92B7F383815D}">
      <dsp:nvSpPr>
        <dsp:cNvPr id="0" name=""/>
        <dsp:cNvSpPr/>
      </dsp:nvSpPr>
      <dsp:spPr>
        <a:xfrm>
          <a:off x="3514328" y="1157"/>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3675323" y="162152"/>
        <a:ext cx="777353" cy="777353"/>
      </dsp:txXfrm>
    </dsp:sp>
    <dsp:sp modelId="{07E335F3-1B38-418D-981C-90CE8A4D6D8F}">
      <dsp:nvSpPr>
        <dsp:cNvPr id="0" name=""/>
        <dsp:cNvSpPr/>
      </dsp:nvSpPr>
      <dsp:spPr>
        <a:xfrm rot="1350000">
          <a:off x="4673020" y="678247"/>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676365" y="735638"/>
        <a:ext cx="205053" cy="222616"/>
      </dsp:txXfrm>
    </dsp:sp>
    <dsp:sp modelId="{D43BAB14-DD9A-43B1-91A2-017A54ED8460}">
      <dsp:nvSpPr>
        <dsp:cNvPr id="0" name=""/>
        <dsp:cNvSpPr/>
      </dsp:nvSpPr>
      <dsp:spPr>
        <a:xfrm>
          <a:off x="5040621" y="633368"/>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endParaRPr lang="en-GB" sz="4900" kern="1200"/>
        </a:p>
      </dsp:txBody>
      <dsp:txXfrm>
        <a:off x="5201616" y="794363"/>
        <a:ext cx="777353" cy="777353"/>
      </dsp:txXfrm>
    </dsp:sp>
    <dsp:sp modelId="{270D7618-78D7-4C46-BBA2-836841571E52}">
      <dsp:nvSpPr>
        <dsp:cNvPr id="0" name=""/>
        <dsp:cNvSpPr/>
      </dsp:nvSpPr>
      <dsp:spPr>
        <a:xfrm rot="4050000">
          <a:off x="5756759" y="1753013"/>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83884" y="1786624"/>
        <a:ext cx="205053" cy="222616"/>
      </dsp:txXfrm>
    </dsp:sp>
    <dsp:sp modelId="{A0DFB1BB-F5F3-4584-93F9-BCE78CA7FE5D}">
      <dsp:nvSpPr>
        <dsp:cNvPr id="0" name=""/>
        <dsp:cNvSpPr/>
      </dsp:nvSpPr>
      <dsp:spPr>
        <a:xfrm>
          <a:off x="5672832" y="2159661"/>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endParaRPr lang="en-GB" sz="4900" kern="1200"/>
        </a:p>
      </dsp:txBody>
      <dsp:txXfrm>
        <a:off x="5833827" y="2320656"/>
        <a:ext cx="777353" cy="777353"/>
      </dsp:txXfrm>
    </dsp:sp>
    <dsp:sp modelId="{0A957787-206E-413D-8180-4E24F18B1FC6}">
      <dsp:nvSpPr>
        <dsp:cNvPr id="0" name=""/>
        <dsp:cNvSpPr/>
      </dsp:nvSpPr>
      <dsp:spPr>
        <a:xfrm rot="6750000">
          <a:off x="5763104" y="3279306"/>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5823859" y="3312917"/>
        <a:ext cx="205053" cy="222616"/>
      </dsp:txXfrm>
    </dsp:sp>
    <dsp:sp modelId="{B1846CB2-E954-4805-85D9-C7F3AAFAC5D0}">
      <dsp:nvSpPr>
        <dsp:cNvPr id="0" name=""/>
        <dsp:cNvSpPr/>
      </dsp:nvSpPr>
      <dsp:spPr>
        <a:xfrm>
          <a:off x="5040621" y="3685954"/>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5201616" y="3846949"/>
        <a:ext cx="777353" cy="777353"/>
      </dsp:txXfrm>
    </dsp:sp>
    <dsp:sp modelId="{BE1A28F7-F0BE-4BCE-8AA8-27DA1D9BBE73}">
      <dsp:nvSpPr>
        <dsp:cNvPr id="0" name=""/>
        <dsp:cNvSpPr/>
      </dsp:nvSpPr>
      <dsp:spPr>
        <a:xfrm rot="9450000">
          <a:off x="4688339" y="4363045"/>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4772874" y="4420436"/>
        <a:ext cx="205053" cy="222616"/>
      </dsp:txXfrm>
    </dsp:sp>
    <dsp:sp modelId="{0BC01021-FCE7-4F22-B213-BA2386542B55}">
      <dsp:nvSpPr>
        <dsp:cNvPr id="0" name=""/>
        <dsp:cNvSpPr/>
      </dsp:nvSpPr>
      <dsp:spPr>
        <a:xfrm>
          <a:off x="3514328" y="4318166"/>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3675323" y="4479161"/>
        <a:ext cx="777353" cy="777353"/>
      </dsp:txXfrm>
    </dsp:sp>
    <dsp:sp modelId="{E564A529-A362-4B10-ADBB-C614E16EEACF}">
      <dsp:nvSpPr>
        <dsp:cNvPr id="0" name=""/>
        <dsp:cNvSpPr/>
      </dsp:nvSpPr>
      <dsp:spPr>
        <a:xfrm rot="12150000">
          <a:off x="3162046" y="4369390"/>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3246581" y="4460411"/>
        <a:ext cx="205053" cy="222616"/>
      </dsp:txXfrm>
    </dsp:sp>
    <dsp:sp modelId="{CE5E185B-19F2-4DF4-B248-5F9DA8E7955C}">
      <dsp:nvSpPr>
        <dsp:cNvPr id="0" name=""/>
        <dsp:cNvSpPr/>
      </dsp:nvSpPr>
      <dsp:spPr>
        <a:xfrm>
          <a:off x="1988035" y="3685954"/>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endParaRPr lang="en-GB" sz="4900" kern="1200"/>
        </a:p>
      </dsp:txBody>
      <dsp:txXfrm>
        <a:off x="2149030" y="3846949"/>
        <a:ext cx="777353" cy="777353"/>
      </dsp:txXfrm>
    </dsp:sp>
    <dsp:sp modelId="{ABCD7019-CB73-41DC-BC94-BD62BA8FB0BF}">
      <dsp:nvSpPr>
        <dsp:cNvPr id="0" name=""/>
        <dsp:cNvSpPr/>
      </dsp:nvSpPr>
      <dsp:spPr>
        <a:xfrm rot="14985289">
          <a:off x="2117089" y="3292166"/>
          <a:ext cx="282137"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174054" y="3406078"/>
        <a:ext cx="197496" cy="222616"/>
      </dsp:txXfrm>
    </dsp:sp>
    <dsp:sp modelId="{EC17F717-9EE8-44F3-A2A0-F26ABD3C8F05}">
      <dsp:nvSpPr>
        <dsp:cNvPr id="0" name=""/>
        <dsp:cNvSpPr/>
      </dsp:nvSpPr>
      <dsp:spPr>
        <a:xfrm>
          <a:off x="1423411" y="2155079"/>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1584406" y="2316074"/>
        <a:ext cx="777353" cy="777353"/>
      </dsp:txXfrm>
    </dsp:sp>
    <dsp:sp modelId="{04294C19-2B92-4E06-8A47-C552A90A3DA5}">
      <dsp:nvSpPr>
        <dsp:cNvPr id="0" name=""/>
        <dsp:cNvSpPr/>
      </dsp:nvSpPr>
      <dsp:spPr>
        <a:xfrm rot="17421427">
          <a:off x="2113870" y="1765747"/>
          <a:ext cx="277582"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141023" y="1878990"/>
        <a:ext cx="194307" cy="222616"/>
      </dsp:txXfrm>
    </dsp:sp>
    <dsp:sp modelId="{7494FA09-2AE4-4D7E-AF23-C583A955ED7B}">
      <dsp:nvSpPr>
        <dsp:cNvPr id="0" name=""/>
        <dsp:cNvSpPr/>
      </dsp:nvSpPr>
      <dsp:spPr>
        <a:xfrm>
          <a:off x="1988035" y="633368"/>
          <a:ext cx="1099343" cy="1099343"/>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2149030" y="794363"/>
        <a:ext cx="777353" cy="777353"/>
      </dsp:txXfrm>
    </dsp:sp>
    <dsp:sp modelId="{51DB5A28-A325-4F5F-8FEB-A5EC207D31DA}">
      <dsp:nvSpPr>
        <dsp:cNvPr id="0" name=""/>
        <dsp:cNvSpPr/>
      </dsp:nvSpPr>
      <dsp:spPr>
        <a:xfrm rot="20250000">
          <a:off x="3146727" y="684593"/>
          <a:ext cx="292933" cy="371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150072" y="775614"/>
        <a:ext cx="205053" cy="2226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BA3B5-97B2-465A-A03F-7E31442298BB}"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AD037-F522-4B2A-B0B2-F5CAE2EC90B1}" type="slidenum">
              <a:rPr lang="en-GB" smtClean="0"/>
              <a:t>‹#›</a:t>
            </a:fld>
            <a:endParaRPr lang="en-GB"/>
          </a:p>
        </p:txBody>
      </p:sp>
    </p:spTree>
    <p:extLst>
      <p:ext uri="{BB962C8B-B14F-4D97-AF65-F5344CB8AC3E}">
        <p14:creationId xmlns:p14="http://schemas.microsoft.com/office/powerpoint/2010/main" val="170095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19</a:t>
            </a:fld>
            <a:endParaRPr lang="en-GB"/>
          </a:p>
        </p:txBody>
      </p:sp>
    </p:spTree>
    <p:extLst>
      <p:ext uri="{BB962C8B-B14F-4D97-AF65-F5344CB8AC3E}">
        <p14:creationId xmlns:p14="http://schemas.microsoft.com/office/powerpoint/2010/main" val="76730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99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29</a:t>
            </a:fld>
            <a:endParaRPr lang="en-GB"/>
          </a:p>
        </p:txBody>
      </p:sp>
    </p:spTree>
    <p:extLst>
      <p:ext uri="{BB962C8B-B14F-4D97-AF65-F5344CB8AC3E}">
        <p14:creationId xmlns:p14="http://schemas.microsoft.com/office/powerpoint/2010/main" val="200046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5074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02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59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20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426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512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66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16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20</a:t>
            </a:fld>
            <a:endParaRPr lang="en-GB"/>
          </a:p>
        </p:txBody>
      </p:sp>
    </p:spTree>
    <p:extLst>
      <p:ext uri="{BB962C8B-B14F-4D97-AF65-F5344CB8AC3E}">
        <p14:creationId xmlns:p14="http://schemas.microsoft.com/office/powerpoint/2010/main" val="39447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40</a:t>
            </a:fld>
            <a:endParaRPr lang="en-GB"/>
          </a:p>
        </p:txBody>
      </p:sp>
    </p:spTree>
    <p:extLst>
      <p:ext uri="{BB962C8B-B14F-4D97-AF65-F5344CB8AC3E}">
        <p14:creationId xmlns:p14="http://schemas.microsoft.com/office/powerpoint/2010/main" val="299211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85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navigating through an unprecedented period of change and faces a multifaceted challenge. This is at a time when confidence in policing nationally and locally has declined, whilst public expectation and accessibility to policing is increasing. </a:t>
            </a:r>
          </a:p>
        </p:txBody>
      </p:sp>
      <p:sp>
        <p:nvSpPr>
          <p:cNvPr id="4" name="Slide Number Placeholder 3"/>
          <p:cNvSpPr>
            <a:spLocks noGrp="1"/>
          </p:cNvSpPr>
          <p:nvPr>
            <p:ph type="sldNum" sz="quarter" idx="5"/>
          </p:nvPr>
        </p:nvSpPr>
        <p:spPr/>
        <p:txBody>
          <a:bodyPr/>
          <a:lstStyle/>
          <a:p>
            <a:fld id="{B60AD037-F522-4B2A-B0B2-F5CAE2EC90B1}" type="slidenum">
              <a:rPr lang="en-GB" smtClean="0"/>
              <a:t>43</a:t>
            </a:fld>
            <a:endParaRPr lang="en-GB"/>
          </a:p>
        </p:txBody>
      </p:sp>
    </p:spTree>
    <p:extLst>
      <p:ext uri="{BB962C8B-B14F-4D97-AF65-F5344CB8AC3E}">
        <p14:creationId xmlns:p14="http://schemas.microsoft.com/office/powerpoint/2010/main" val="3196612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0AD037-F522-4B2A-B0B2-F5CAE2EC90B1}" type="slidenum">
              <a:rPr lang="en-GB" smtClean="0"/>
              <a:t>44</a:t>
            </a:fld>
            <a:endParaRPr lang="en-GB"/>
          </a:p>
        </p:txBody>
      </p:sp>
    </p:spTree>
    <p:extLst>
      <p:ext uri="{BB962C8B-B14F-4D97-AF65-F5344CB8AC3E}">
        <p14:creationId xmlns:p14="http://schemas.microsoft.com/office/powerpoint/2010/main" val="155049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132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324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54</a:t>
            </a:fld>
            <a:endParaRPr lang="en-GB"/>
          </a:p>
        </p:txBody>
      </p:sp>
    </p:spTree>
    <p:extLst>
      <p:ext uri="{BB962C8B-B14F-4D97-AF65-F5344CB8AC3E}">
        <p14:creationId xmlns:p14="http://schemas.microsoft.com/office/powerpoint/2010/main" val="102785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21</a:t>
            </a:fld>
            <a:endParaRPr lang="en-GB"/>
          </a:p>
        </p:txBody>
      </p:sp>
    </p:spTree>
    <p:extLst>
      <p:ext uri="{BB962C8B-B14F-4D97-AF65-F5344CB8AC3E}">
        <p14:creationId xmlns:p14="http://schemas.microsoft.com/office/powerpoint/2010/main" val="39003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22</a:t>
            </a:fld>
            <a:endParaRPr lang="en-GB"/>
          </a:p>
        </p:txBody>
      </p:sp>
    </p:spTree>
    <p:extLst>
      <p:ext uri="{BB962C8B-B14F-4D97-AF65-F5344CB8AC3E}">
        <p14:creationId xmlns:p14="http://schemas.microsoft.com/office/powerpoint/2010/main" val="20021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23</a:t>
            </a:fld>
            <a:endParaRPr lang="en-GB"/>
          </a:p>
        </p:txBody>
      </p:sp>
    </p:spTree>
    <p:extLst>
      <p:ext uri="{BB962C8B-B14F-4D97-AF65-F5344CB8AC3E}">
        <p14:creationId xmlns:p14="http://schemas.microsoft.com/office/powerpoint/2010/main" val="261002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F29C87-64CF-4026-A3C0-2DA0EBA297F0}" type="slidenum">
              <a:rPr lang="en-GB" smtClean="0"/>
              <a:t>24</a:t>
            </a:fld>
            <a:endParaRPr lang="en-GB"/>
          </a:p>
        </p:txBody>
      </p:sp>
    </p:spTree>
    <p:extLst>
      <p:ext uri="{BB962C8B-B14F-4D97-AF65-F5344CB8AC3E}">
        <p14:creationId xmlns:p14="http://schemas.microsoft.com/office/powerpoint/2010/main" val="225323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68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29C87-64CF-4026-A3C0-2DA0EBA297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29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BADAEF1-166B-4CEC-AA22-3863CC38B46E}" type="datetimeFigureOut">
              <a:rPr lang="en-GB" smtClean="0"/>
              <a:t>18/04/2024</a:t>
            </a:fld>
            <a:endParaRPr lang="en-GB"/>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90A8B03-9742-4BDD-977D-466DA6BD02B0}" type="slidenum">
              <a:rPr lang="en-GB" smtClean="0"/>
              <a:t>‹#›</a:t>
            </a:fld>
            <a:endParaRPr lang="en-GB"/>
          </a:p>
        </p:txBody>
      </p:sp>
    </p:spTree>
    <p:extLst>
      <p:ext uri="{BB962C8B-B14F-4D97-AF65-F5344CB8AC3E}">
        <p14:creationId xmlns:p14="http://schemas.microsoft.com/office/powerpoint/2010/main" val="319920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DAEF1-166B-4CEC-AA22-3863CC38B46E}"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275398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BADAEF1-166B-4CEC-AA22-3863CC38B46E}" type="datetimeFigureOut">
              <a:rPr lang="en-GB" smtClean="0"/>
              <a:t>18/04/2024</a:t>
            </a:fld>
            <a:endParaRPr lang="en-GB"/>
          </a:p>
        </p:txBody>
      </p:sp>
      <p:sp>
        <p:nvSpPr>
          <p:cNvPr id="5" name="Footer Placeholder 4"/>
          <p:cNvSpPr>
            <a:spLocks noGrp="1"/>
          </p:cNvSpPr>
          <p:nvPr>
            <p:ph type="ftr" sz="quarter" idx="11"/>
          </p:nvPr>
        </p:nvSpPr>
        <p:spPr>
          <a:xfrm>
            <a:off x="774923" y="5951811"/>
            <a:ext cx="7896279" cy="365125"/>
          </a:xfrm>
        </p:spPr>
        <p:txBody>
          <a:bodyPr/>
          <a:lstStyle/>
          <a:p>
            <a:endParaRPr lang="en-GB"/>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90A8B03-9742-4BDD-977D-466DA6BD02B0}" type="slidenum">
              <a:rPr lang="en-GB" smtClean="0"/>
              <a:t>‹#›</a:t>
            </a:fld>
            <a:endParaRPr lang="en-GB"/>
          </a:p>
        </p:txBody>
      </p:sp>
    </p:spTree>
    <p:extLst>
      <p:ext uri="{BB962C8B-B14F-4D97-AF65-F5344CB8AC3E}">
        <p14:creationId xmlns:p14="http://schemas.microsoft.com/office/powerpoint/2010/main" val="264055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side page- blue bor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EF85126-1923-4BB8-BB39-FD23E54F5C48}" type="slidenum">
              <a:rPr lang="en-GB" smtClean="0"/>
              <a:pPr/>
              <a:t>‹#›</a:t>
            </a:fld>
            <a:endParaRPr lang="en-GB"/>
          </a:p>
        </p:txBody>
      </p:sp>
      <p:sp>
        <p:nvSpPr>
          <p:cNvPr id="4" name="Rectangle 3"/>
          <p:cNvSpPr/>
          <p:nvPr userDrawn="1"/>
        </p:nvSpPr>
        <p:spPr>
          <a:xfrm>
            <a:off x="0" y="0"/>
            <a:ext cx="119336" cy="6859746"/>
          </a:xfrm>
          <a:prstGeom prst="rect">
            <a:avLst/>
          </a:prstGeom>
          <a:solidFill>
            <a:srgbClr val="1F8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rot="5400000">
            <a:off x="6039569" y="-6033095"/>
            <a:ext cx="119336" cy="12185526"/>
          </a:xfrm>
          <a:prstGeom prst="rect">
            <a:avLst/>
          </a:prstGeom>
          <a:solidFill>
            <a:srgbClr val="1F8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rot="5400000">
            <a:off x="6048523" y="732952"/>
            <a:ext cx="119336" cy="12185526"/>
          </a:xfrm>
          <a:prstGeom prst="rect">
            <a:avLst/>
          </a:prstGeom>
          <a:solidFill>
            <a:srgbClr val="1F8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12097344" y="-1746"/>
            <a:ext cx="119336" cy="6859746"/>
          </a:xfrm>
          <a:prstGeom prst="rect">
            <a:avLst/>
          </a:prstGeom>
          <a:solidFill>
            <a:srgbClr val="1F8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049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side page- no bor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EF85126-1923-4BB8-BB39-FD23E54F5C48}" type="slidenum">
              <a:rPr lang="en-GB" smtClean="0"/>
              <a:pPr/>
              <a:t>‹#›</a:t>
            </a:fld>
            <a:endParaRPr lang="en-GB"/>
          </a:p>
        </p:txBody>
      </p:sp>
    </p:spTree>
    <p:extLst>
      <p:ext uri="{BB962C8B-B14F-4D97-AF65-F5344CB8AC3E}">
        <p14:creationId xmlns:p14="http://schemas.microsoft.com/office/powerpoint/2010/main" val="3426179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628461-D170-4B65-8D4A-F9A40BBAF2E1}"/>
              </a:ext>
            </a:extLst>
          </p:cNvPr>
          <p:cNvSpPr/>
          <p:nvPr userDrawn="1"/>
        </p:nvSpPr>
        <p:spPr>
          <a:xfrm>
            <a:off x="0" y="0"/>
            <a:ext cx="12192000" cy="68580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1D8AA40-900D-4D22-9209-456D765D5C8F}"/>
              </a:ext>
            </a:extLst>
          </p:cNvPr>
          <p:cNvSpPr txBox="1"/>
          <p:nvPr userDrawn="1"/>
        </p:nvSpPr>
        <p:spPr>
          <a:xfrm>
            <a:off x="6672064" y="2780928"/>
            <a:ext cx="6672064" cy="842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75"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Our Service</a:t>
            </a:r>
          </a:p>
        </p:txBody>
      </p:sp>
      <p:sp>
        <p:nvSpPr>
          <p:cNvPr id="7" name="TextBox 6">
            <a:extLst>
              <a:ext uri="{FF2B5EF4-FFF2-40B4-BE49-F238E27FC236}">
                <a16:creationId xmlns:a16="http://schemas.microsoft.com/office/drawing/2014/main" id="{9BA18335-4C50-403C-8755-C7FEBB05674A}"/>
              </a:ext>
            </a:extLst>
          </p:cNvPr>
          <p:cNvSpPr txBox="1"/>
          <p:nvPr userDrawn="1"/>
        </p:nvSpPr>
        <p:spPr>
          <a:xfrm>
            <a:off x="6721424" y="3704258"/>
            <a:ext cx="6672064" cy="542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925"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Delivers Our Duty</a:t>
            </a:r>
          </a:p>
        </p:txBody>
      </p:sp>
      <p:pic>
        <p:nvPicPr>
          <p:cNvPr id="9" name="Graphic 8">
            <a:extLst>
              <a:ext uri="{FF2B5EF4-FFF2-40B4-BE49-F238E27FC236}">
                <a16:creationId xmlns:a16="http://schemas.microsoft.com/office/drawing/2014/main" id="{736D5ECE-A95F-443D-B2DA-F9569DDE0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392" y="753427"/>
            <a:ext cx="5472608" cy="5502719"/>
          </a:xfrm>
          <a:prstGeom prst="rect">
            <a:avLst/>
          </a:prstGeom>
        </p:spPr>
      </p:pic>
    </p:spTree>
    <p:extLst>
      <p:ext uri="{BB962C8B-B14F-4D97-AF65-F5344CB8AC3E}">
        <p14:creationId xmlns:p14="http://schemas.microsoft.com/office/powerpoint/2010/main" val="385782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age- main slide">
    <p:spTree>
      <p:nvGrpSpPr>
        <p:cNvPr id="1" name=""/>
        <p:cNvGrpSpPr/>
        <p:nvPr/>
      </p:nvGrpSpPr>
      <p:grpSpPr>
        <a:xfrm>
          <a:off x="0" y="0"/>
          <a:ext cx="0" cy="0"/>
          <a:chOff x="0" y="0"/>
          <a:chExt cx="0" cy="0"/>
        </a:xfrm>
      </p:grpSpPr>
      <p:sp>
        <p:nvSpPr>
          <p:cNvPr id="2" name="Rectangle 1"/>
          <p:cNvSpPr/>
          <p:nvPr userDrawn="1"/>
        </p:nvSpPr>
        <p:spPr>
          <a:xfrm>
            <a:off x="0" y="5229200"/>
            <a:ext cx="12192000" cy="1628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p:cNvSpPr/>
          <p:nvPr userDrawn="1"/>
        </p:nvSpPr>
        <p:spPr>
          <a:xfrm>
            <a:off x="0" y="5157193"/>
            <a:ext cx="2430963" cy="125075"/>
          </a:xfrm>
          <a:prstGeom prst="rect">
            <a:avLst/>
          </a:prstGeom>
          <a:solidFill>
            <a:srgbClr val="38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Rectangle 3"/>
          <p:cNvSpPr/>
          <p:nvPr userDrawn="1"/>
        </p:nvSpPr>
        <p:spPr>
          <a:xfrm>
            <a:off x="2415615" y="5157193"/>
            <a:ext cx="2430963" cy="125075"/>
          </a:xfrm>
          <a:prstGeom prst="rect">
            <a:avLst/>
          </a:prstGeom>
          <a:solidFill>
            <a:srgbClr val="E43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ectangle 4"/>
          <p:cNvSpPr/>
          <p:nvPr userDrawn="1"/>
        </p:nvSpPr>
        <p:spPr>
          <a:xfrm>
            <a:off x="4831229" y="5157193"/>
            <a:ext cx="2430963" cy="125075"/>
          </a:xfrm>
          <a:prstGeom prst="rect">
            <a:avLst/>
          </a:prstGeom>
          <a:solidFill>
            <a:srgbClr val="9D1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p:cNvSpPr/>
          <p:nvPr userDrawn="1"/>
        </p:nvSpPr>
        <p:spPr>
          <a:xfrm>
            <a:off x="7262192" y="5157193"/>
            <a:ext cx="2430963" cy="125075"/>
          </a:xfrm>
          <a:prstGeom prst="rect">
            <a:avLst/>
          </a:prstGeom>
          <a:solidFill>
            <a:srgbClr val="EE7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p:cNvSpPr/>
          <p:nvPr userDrawn="1"/>
        </p:nvSpPr>
        <p:spPr>
          <a:xfrm>
            <a:off x="9693155" y="5157193"/>
            <a:ext cx="2498845" cy="125075"/>
          </a:xfrm>
          <a:prstGeom prst="rect">
            <a:avLst/>
          </a:prstGeom>
          <a:solidFill>
            <a:srgbClr val="1F8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p:cNvSpPr txBox="1"/>
          <p:nvPr userDrawn="1"/>
        </p:nvSpPr>
        <p:spPr>
          <a:xfrm>
            <a:off x="1" y="6495148"/>
            <a:ext cx="2415614" cy="246221"/>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Protect vulnerable people</a:t>
            </a:r>
          </a:p>
        </p:txBody>
      </p:sp>
      <p:sp>
        <p:nvSpPr>
          <p:cNvPr id="9" name="TextBox 8"/>
          <p:cNvSpPr txBox="1"/>
          <p:nvPr userDrawn="1"/>
        </p:nvSpPr>
        <p:spPr>
          <a:xfrm>
            <a:off x="2415616" y="6495148"/>
            <a:ext cx="2415614" cy="246221"/>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Prevent</a:t>
            </a:r>
            <a:r>
              <a:rPr lang="en-GB" sz="1000" b="1" baseline="0">
                <a:solidFill>
                  <a:schemeClr val="bg1"/>
                </a:solidFill>
                <a:latin typeface="Arial" panose="020B0604020202020204" pitchFamily="34" charset="0"/>
                <a:cs typeface="Arial" panose="020B0604020202020204" pitchFamily="34" charset="0"/>
              </a:rPr>
              <a:t> crime</a:t>
            </a:r>
            <a:endParaRPr lang="en-GB" sz="1000" b="1">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4831229" y="6413266"/>
            <a:ext cx="2430963" cy="400110"/>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Deal</a:t>
            </a:r>
            <a:r>
              <a:rPr lang="en-GB" sz="1000" b="1" baseline="0">
                <a:solidFill>
                  <a:schemeClr val="bg1"/>
                </a:solidFill>
                <a:latin typeface="Arial" panose="020B0604020202020204" pitchFamily="34" charset="0"/>
                <a:cs typeface="Arial" panose="020B0604020202020204" pitchFamily="34" charset="0"/>
              </a:rPr>
              <a:t> with those who cause most harm</a:t>
            </a:r>
            <a:endParaRPr lang="en-GB" sz="1000" b="1">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7262193" y="6495148"/>
            <a:ext cx="2430962" cy="246221"/>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Bring people to justice</a:t>
            </a:r>
          </a:p>
        </p:txBody>
      </p:sp>
      <p:sp>
        <p:nvSpPr>
          <p:cNvPr id="12" name="TextBox 11"/>
          <p:cNvSpPr txBox="1"/>
          <p:nvPr userDrawn="1"/>
        </p:nvSpPr>
        <p:spPr>
          <a:xfrm>
            <a:off x="9715500" y="6413266"/>
            <a:ext cx="2476500" cy="400110"/>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Innovate and </a:t>
            </a:r>
          </a:p>
          <a:p>
            <a:pPr algn="ctr"/>
            <a:r>
              <a:rPr lang="en-GB" sz="1000" b="1">
                <a:solidFill>
                  <a:schemeClr val="bg1"/>
                </a:solidFill>
                <a:latin typeface="Arial" panose="020B0604020202020204" pitchFamily="34" charset="0"/>
                <a:cs typeface="Arial" panose="020B0604020202020204" pitchFamily="34" charset="0"/>
              </a:rPr>
              <a:t>continuously</a:t>
            </a:r>
            <a:r>
              <a:rPr lang="en-GB" sz="1000" b="1" baseline="0">
                <a:solidFill>
                  <a:schemeClr val="bg1"/>
                </a:solidFill>
                <a:latin typeface="Arial" panose="020B0604020202020204" pitchFamily="34" charset="0"/>
                <a:cs typeface="Arial" panose="020B0604020202020204" pitchFamily="34" charset="0"/>
              </a:rPr>
              <a:t> improve</a:t>
            </a:r>
            <a:endParaRPr lang="en-GB" sz="1000" b="1">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260648"/>
            <a:ext cx="2193561" cy="2470141"/>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408" y="5445224"/>
            <a:ext cx="875103" cy="980728"/>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15680" y="5445224"/>
            <a:ext cx="746006" cy="9807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16529">
            <a:off x="5482868" y="5449759"/>
            <a:ext cx="1259193" cy="980728"/>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68208" y="5445223"/>
            <a:ext cx="999948" cy="998325"/>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62003" y="5445224"/>
            <a:ext cx="1161148" cy="896023"/>
          </a:xfrm>
          <a:prstGeom prst="rect">
            <a:avLst/>
          </a:prstGeom>
        </p:spPr>
      </p:pic>
    </p:spTree>
    <p:extLst>
      <p:ext uri="{BB962C8B-B14F-4D97-AF65-F5344CB8AC3E}">
        <p14:creationId xmlns:p14="http://schemas.microsoft.com/office/powerpoint/2010/main" val="367232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Inside page- green bor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472597" y="6417944"/>
            <a:ext cx="540544" cy="318975"/>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a:p>
        </p:txBody>
      </p:sp>
      <p:sp>
        <p:nvSpPr>
          <p:cNvPr id="2" name="Rectangle 1"/>
          <p:cNvSpPr/>
          <p:nvPr userDrawn="1"/>
        </p:nvSpPr>
        <p:spPr>
          <a:xfrm>
            <a:off x="0" y="0"/>
            <a:ext cx="119336" cy="6859746"/>
          </a:xfrm>
          <a:prstGeom prst="rect">
            <a:avLst/>
          </a:prstGeom>
          <a:solidFill>
            <a:srgbClr val="38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rot="5400000">
            <a:off x="6039569" y="-6033095"/>
            <a:ext cx="119336" cy="12185526"/>
          </a:xfrm>
          <a:prstGeom prst="rect">
            <a:avLst/>
          </a:prstGeom>
          <a:solidFill>
            <a:srgbClr val="38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rot="5400000">
            <a:off x="6048523" y="732952"/>
            <a:ext cx="119336" cy="12185526"/>
          </a:xfrm>
          <a:prstGeom prst="rect">
            <a:avLst/>
          </a:prstGeom>
          <a:solidFill>
            <a:srgbClr val="38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12097344" y="-1746"/>
            <a:ext cx="119336" cy="6859746"/>
          </a:xfrm>
          <a:prstGeom prst="rect">
            <a:avLst/>
          </a:prstGeom>
          <a:solidFill>
            <a:srgbClr val="38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618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Inside page- purple bor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EF85126-1923-4BB8-BB39-FD23E54F5C48}" type="slidenum">
              <a:rPr lang="en-GB" smtClean="0"/>
              <a:pPr/>
              <a:t>‹#›</a:t>
            </a:fld>
            <a:endParaRPr lang="en-GB"/>
          </a:p>
        </p:txBody>
      </p:sp>
      <p:sp>
        <p:nvSpPr>
          <p:cNvPr id="4" name="Rectangle 3"/>
          <p:cNvSpPr/>
          <p:nvPr userDrawn="1"/>
        </p:nvSpPr>
        <p:spPr>
          <a:xfrm>
            <a:off x="0" y="0"/>
            <a:ext cx="119336" cy="6859746"/>
          </a:xfrm>
          <a:prstGeom prst="rect">
            <a:avLst/>
          </a:prstGeom>
          <a:solidFill>
            <a:srgbClr val="9D1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rot="5400000">
            <a:off x="6039569" y="-6033095"/>
            <a:ext cx="119336" cy="12185526"/>
          </a:xfrm>
          <a:prstGeom prst="rect">
            <a:avLst/>
          </a:prstGeom>
          <a:solidFill>
            <a:srgbClr val="9D1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rot="5400000">
            <a:off x="6048523" y="732952"/>
            <a:ext cx="119336" cy="12185526"/>
          </a:xfrm>
          <a:prstGeom prst="rect">
            <a:avLst/>
          </a:prstGeom>
          <a:solidFill>
            <a:srgbClr val="9D1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12097344" y="-1746"/>
            <a:ext cx="119336" cy="6859746"/>
          </a:xfrm>
          <a:prstGeom prst="rect">
            <a:avLst/>
          </a:prstGeom>
          <a:solidFill>
            <a:srgbClr val="9D1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3376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DAEF1-166B-4CEC-AA22-3863CC38B46E}"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558300" y="5956137"/>
            <a:ext cx="1052508" cy="365125"/>
          </a:xfrm>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321104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BADAEF1-166B-4CEC-AA22-3863CC38B46E}" type="datetimeFigureOut">
              <a:rPr lang="en-GB" smtClean="0"/>
              <a:t>18/04/2024</a:t>
            </a:fld>
            <a:endParaRPr lang="en-GB"/>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90A8B03-9742-4BDD-977D-466DA6BD02B0}" type="slidenum">
              <a:rPr lang="en-GB" smtClean="0"/>
              <a:t>‹#›</a:t>
            </a:fld>
            <a:endParaRPr lang="en-GB"/>
          </a:p>
        </p:txBody>
      </p:sp>
    </p:spTree>
    <p:extLst>
      <p:ext uri="{BB962C8B-B14F-4D97-AF65-F5344CB8AC3E}">
        <p14:creationId xmlns:p14="http://schemas.microsoft.com/office/powerpoint/2010/main" val="86650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ADAEF1-166B-4CEC-AA22-3863CC38B46E}" type="datetimeFigureOut">
              <a:rPr lang="en-GB" smtClean="0"/>
              <a:t>18/04/2024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303373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ADAEF1-166B-4CEC-AA22-3863CC38B46E}" type="datetimeFigureOut">
              <a:rPr lang="en-GB" smtClean="0"/>
              <a:t>18/04/2024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65315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BADAEF1-166B-4CEC-AA22-3863CC38B46E}" type="datetimeFigureOut">
              <a:rPr lang="en-GB" smtClean="0"/>
              <a:t>18/04/2024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0A8B03-9742-4BDD-977D-466DA6BD02B0}" type="slidenum">
              <a:rPr lang="en-GB" smtClean="0"/>
              <a:t>‹#›</a:t>
            </a:fld>
            <a:endParaRPr lang="en-GB"/>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416457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DAEF1-166B-4CEC-AA22-3863CC38B46E}" type="datetimeFigureOut">
              <a:rPr lang="en-GB" smtClean="0"/>
              <a:t>18/04/2024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951325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BADAEF1-166B-4CEC-AA22-3863CC38B46E}" type="datetimeFigureOut">
              <a:rPr lang="en-GB" smtClean="0"/>
              <a:t>18/04/2024</a:t>
            </a:fld>
            <a:endParaRPr lang="en-GB"/>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90A8B03-9742-4BDD-977D-466DA6BD02B0}" type="slidenum">
              <a:rPr lang="en-GB" smtClean="0"/>
              <a:t>‹#›</a:t>
            </a:fld>
            <a:endParaRPr lang="en-GB"/>
          </a:p>
        </p:txBody>
      </p:sp>
    </p:spTree>
    <p:extLst>
      <p:ext uri="{BB962C8B-B14F-4D97-AF65-F5344CB8AC3E}">
        <p14:creationId xmlns:p14="http://schemas.microsoft.com/office/powerpoint/2010/main" val="190157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ADAEF1-166B-4CEC-AA22-3863CC38B46E}" type="datetimeFigureOut">
              <a:rPr lang="en-GB" smtClean="0"/>
              <a:t>18/04/2024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0A8B03-9742-4BDD-977D-466DA6BD02B0}" type="slidenum">
              <a:rPr lang="en-GB" smtClean="0"/>
              <a:t>‹#›</a:t>
            </a:fld>
            <a:endParaRPr lang="en-GB"/>
          </a:p>
        </p:txBody>
      </p:sp>
    </p:spTree>
    <p:extLst>
      <p:ext uri="{BB962C8B-B14F-4D97-AF65-F5344CB8AC3E}">
        <p14:creationId xmlns:p14="http://schemas.microsoft.com/office/powerpoint/2010/main" val="193742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BADAEF1-166B-4CEC-AA22-3863CC38B46E}" type="datetimeFigureOut">
              <a:rPr lang="en-GB" smtClean="0"/>
              <a:t>18/04/2024</a:t>
            </a:fld>
            <a:endParaRPr lang="en-GB"/>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GB"/>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90A8B03-9742-4BDD-977D-466DA6BD02B0}" type="slidenum">
              <a:rPr lang="en-GB" smtClean="0"/>
              <a:t>‹#›</a:t>
            </a:fld>
            <a:endParaRPr lang="en-GB"/>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4985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diagramLayout" Target="../diagrams/layout4.xml"/><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66.jpeg"/><Relationship Id="rId5" Type="http://schemas.openxmlformats.org/officeDocument/2006/relationships/diagramColors" Target="../diagrams/colors4.xml"/><Relationship Id="rId15" Type="http://schemas.openxmlformats.org/officeDocument/2006/relationships/image" Target="../media/image70.png"/><Relationship Id="rId10" Type="http://schemas.openxmlformats.org/officeDocument/2006/relationships/image" Target="../media/image65.jpeg"/><Relationship Id="rId4" Type="http://schemas.openxmlformats.org/officeDocument/2006/relationships/diagramQuickStyle" Target="../diagrams/quickStyle4.xml"/><Relationship Id="rId9" Type="http://schemas.openxmlformats.org/officeDocument/2006/relationships/image" Target="../media/image64.jpeg"/><Relationship Id="rId1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8B141C-A2B9-6E45-F139-89D7FE4D3961}"/>
              </a:ext>
            </a:extLst>
          </p:cNvPr>
          <p:cNvSpPr/>
          <p:nvPr/>
        </p:nvSpPr>
        <p:spPr>
          <a:xfrm>
            <a:off x="174171" y="1817914"/>
            <a:ext cx="11800115" cy="4669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F13378-DDDF-390D-CA24-33E565FB945D}"/>
              </a:ext>
            </a:extLst>
          </p:cNvPr>
          <p:cNvSpPr>
            <a:spLocks noGrp="1"/>
          </p:cNvSpPr>
          <p:nvPr>
            <p:ph type="ctrTitle"/>
          </p:nvPr>
        </p:nvSpPr>
        <p:spPr>
          <a:xfrm>
            <a:off x="581190" y="1419225"/>
            <a:ext cx="3433375" cy="2085869"/>
          </a:xfrm>
          <a:effectLst/>
        </p:spPr>
        <p:txBody>
          <a:bodyPr anchor="b">
            <a:normAutofit/>
          </a:bodyPr>
          <a:lstStyle/>
          <a:p>
            <a:pPr>
              <a:lnSpc>
                <a:spcPct val="90000"/>
              </a:lnSpc>
            </a:pPr>
            <a:r>
              <a:rPr lang="en-GB" sz="3300"/>
              <a:t>Police and Crime Commissioner Elections 2024</a:t>
            </a:r>
          </a:p>
        </p:txBody>
      </p:sp>
      <p:sp>
        <p:nvSpPr>
          <p:cNvPr id="3" name="Subtitle 2">
            <a:extLst>
              <a:ext uri="{FF2B5EF4-FFF2-40B4-BE49-F238E27FC236}">
                <a16:creationId xmlns:a16="http://schemas.microsoft.com/office/drawing/2014/main" id="{F1A3EEB3-6A11-B47E-F323-672E0AE10184}"/>
              </a:ext>
            </a:extLst>
          </p:cNvPr>
          <p:cNvSpPr>
            <a:spLocks noGrp="1"/>
          </p:cNvSpPr>
          <p:nvPr>
            <p:ph type="subTitle" idx="1"/>
          </p:nvPr>
        </p:nvSpPr>
        <p:spPr>
          <a:xfrm>
            <a:off x="581190" y="3505095"/>
            <a:ext cx="3433375" cy="1733655"/>
          </a:xfrm>
        </p:spPr>
        <p:txBody>
          <a:bodyPr anchor="t">
            <a:normAutofit/>
          </a:bodyPr>
          <a:lstStyle/>
          <a:p>
            <a:r>
              <a:rPr lang="en-GB"/>
              <a:t>Familiarisation Day – presentations</a:t>
            </a:r>
          </a:p>
          <a:p>
            <a:r>
              <a:rPr lang="en-GB"/>
              <a:t>18</a:t>
            </a:r>
            <a:r>
              <a:rPr lang="en-GB" baseline="30000"/>
              <a:t>th</a:t>
            </a:r>
            <a:r>
              <a:rPr lang="en-GB"/>
              <a:t> April 2024</a:t>
            </a:r>
          </a:p>
        </p:txBody>
      </p:sp>
      <p:pic>
        <p:nvPicPr>
          <p:cNvPr id="5" name="Picture 4">
            <a:extLst>
              <a:ext uri="{FF2B5EF4-FFF2-40B4-BE49-F238E27FC236}">
                <a16:creationId xmlns:a16="http://schemas.microsoft.com/office/drawing/2014/main" id="{E1180004-0604-F526-966B-36D083982A3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564440" y="1725119"/>
            <a:ext cx="3024390" cy="3407762"/>
          </a:xfrm>
          <a:prstGeom prst="rect">
            <a:avLst/>
          </a:prstGeom>
          <a:noFill/>
        </p:spPr>
      </p:pic>
      <p:pic>
        <p:nvPicPr>
          <p:cNvPr id="4" name="Picture 3">
            <a:extLst>
              <a:ext uri="{FF2B5EF4-FFF2-40B4-BE49-F238E27FC236}">
                <a16:creationId xmlns:a16="http://schemas.microsoft.com/office/drawing/2014/main" id="{D927C3D1-53C0-55A2-A1DD-F381061ECBC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8367531" y="2018153"/>
            <a:ext cx="3033384" cy="3002666"/>
          </a:xfrm>
          <a:prstGeom prst="rect">
            <a:avLst/>
          </a:prstGeom>
          <a:noFill/>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8D03E84F-AA80-EA5F-3159-F856D8C261A1}"/>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508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15240-CF65-DA0D-BF30-E4924C568023}"/>
              </a:ext>
            </a:extLst>
          </p:cNvPr>
          <p:cNvSpPr>
            <a:spLocks noGrp="1"/>
          </p:cNvSpPr>
          <p:nvPr>
            <p:ph idx="1"/>
          </p:nvPr>
        </p:nvSpPr>
        <p:spPr>
          <a:xfrm>
            <a:off x="581193" y="3503880"/>
            <a:ext cx="11029615" cy="2726844"/>
          </a:xfrm>
        </p:spPr>
        <p:txBody>
          <a:bodyPr/>
          <a:lstStyle/>
          <a:p>
            <a:pPr marL="305435" indent="-305435"/>
            <a:r>
              <a:rPr lang="en-GB" dirty="0">
                <a:solidFill>
                  <a:srgbClr val="0B2449"/>
                </a:solidFill>
              </a:rPr>
              <a:t>Victims of crime deserve on outstanding response from both the OPCC and the Force. </a:t>
            </a:r>
          </a:p>
          <a:p>
            <a:pPr marL="305435" indent="-305435"/>
            <a:r>
              <a:rPr lang="en-GB" dirty="0">
                <a:solidFill>
                  <a:srgbClr val="0B2449"/>
                </a:solidFill>
              </a:rPr>
              <a:t>Being a victim of crime or a witness to crime can be a traumatic experience. </a:t>
            </a:r>
          </a:p>
          <a:p>
            <a:pPr marL="305435" indent="-305435"/>
            <a:r>
              <a:rPr lang="en-GB" dirty="0">
                <a:solidFill>
                  <a:srgbClr val="0B2449"/>
                </a:solidFill>
              </a:rPr>
              <a:t>Victims detrimentally impacted upon through long delays exasperated by the Crown Prosecution Service (CPS) processes, court back logs and prison capacity</a:t>
            </a:r>
          </a:p>
          <a:p>
            <a:pPr marL="305435" indent="-305435"/>
            <a:r>
              <a:rPr lang="en-GB" dirty="0">
                <a:solidFill>
                  <a:srgbClr val="0B2449"/>
                </a:solidFill>
              </a:rPr>
              <a:t>This work needs to go alongside steps to prevent crime, including domestic abuse, sexual offences, exploitation, modern day slavery, hate crime and abuse of the elderly.</a:t>
            </a:r>
            <a:endParaRPr lang="en-GB" sz="1800" dirty="0">
              <a:solidFill>
                <a:srgbClr val="0B244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6ADE8D9-7B93-A8C4-3A75-AD99C43CCB39}"/>
              </a:ext>
            </a:extLst>
          </p:cNvPr>
          <p:cNvSpPr txBox="1">
            <a:spLocks/>
          </p:cNvSpPr>
          <p:nvPr/>
        </p:nvSpPr>
        <p:spPr>
          <a:xfrm>
            <a:off x="733592" y="4864608"/>
            <a:ext cx="11029615" cy="114659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p>
          <a:p>
            <a:endParaRPr lang="en-US"/>
          </a:p>
          <a:p>
            <a:endParaRPr lang="en-GB"/>
          </a:p>
        </p:txBody>
      </p:sp>
      <p:sp>
        <p:nvSpPr>
          <p:cNvPr id="5" name="TextBox 4">
            <a:extLst>
              <a:ext uri="{FF2B5EF4-FFF2-40B4-BE49-F238E27FC236}">
                <a16:creationId xmlns:a16="http://schemas.microsoft.com/office/drawing/2014/main" id="{5742E41A-C69A-E2B6-F5F1-F4EB53E471CF}"/>
              </a:ext>
            </a:extLst>
          </p:cNvPr>
          <p:cNvSpPr txBox="1"/>
          <p:nvPr/>
        </p:nvSpPr>
        <p:spPr>
          <a:xfrm>
            <a:off x="219456" y="4864608"/>
            <a:ext cx="184731" cy="369332"/>
          </a:xfrm>
          <a:prstGeom prst="rect">
            <a:avLst/>
          </a:prstGeom>
          <a:noFill/>
        </p:spPr>
        <p:txBody>
          <a:bodyPr wrap="none" rtlCol="0">
            <a:spAutoFit/>
          </a:bodyPr>
          <a:lstStyle/>
          <a:p>
            <a:endParaRPr lang="en-GB"/>
          </a:p>
        </p:txBody>
      </p:sp>
      <p:sp>
        <p:nvSpPr>
          <p:cNvPr id="6" name="Rectangle: Rounded Corners 5">
            <a:extLst>
              <a:ext uri="{FF2B5EF4-FFF2-40B4-BE49-F238E27FC236}">
                <a16:creationId xmlns:a16="http://schemas.microsoft.com/office/drawing/2014/main" id="{7AF5766B-9F85-8284-2CD2-2EE9E8DBED40}"/>
              </a:ext>
            </a:extLst>
          </p:cNvPr>
          <p:cNvSpPr/>
          <p:nvPr/>
        </p:nvSpPr>
        <p:spPr>
          <a:xfrm>
            <a:off x="1005840" y="2084832"/>
            <a:ext cx="4617720" cy="106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79.0% </a:t>
            </a:r>
          </a:p>
          <a:p>
            <a:pPr algn="ctr"/>
            <a:r>
              <a:rPr lang="en-GB"/>
              <a:t>Victim Satisfaction</a:t>
            </a:r>
          </a:p>
        </p:txBody>
      </p:sp>
      <p:sp>
        <p:nvSpPr>
          <p:cNvPr id="8" name="Rectangle: Rounded Corners 7">
            <a:extLst>
              <a:ext uri="{FF2B5EF4-FFF2-40B4-BE49-F238E27FC236}">
                <a16:creationId xmlns:a16="http://schemas.microsoft.com/office/drawing/2014/main" id="{F6F7F7C9-404F-4204-7689-926228739E4A}"/>
              </a:ext>
            </a:extLst>
          </p:cNvPr>
          <p:cNvSpPr/>
          <p:nvPr/>
        </p:nvSpPr>
        <p:spPr>
          <a:xfrm>
            <a:off x="6248399" y="2084832"/>
            <a:ext cx="4617720" cy="106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86.5% </a:t>
            </a:r>
          </a:p>
          <a:p>
            <a:pPr algn="ctr"/>
            <a:r>
              <a:rPr lang="en-GB"/>
              <a:t>Compliance with Victims Code of Practice</a:t>
            </a:r>
          </a:p>
        </p:txBody>
      </p:sp>
      <p:sp>
        <p:nvSpPr>
          <p:cNvPr id="11" name="TextBox 10">
            <a:extLst>
              <a:ext uri="{FF2B5EF4-FFF2-40B4-BE49-F238E27FC236}">
                <a16:creationId xmlns:a16="http://schemas.microsoft.com/office/drawing/2014/main" id="{64351B6E-09CB-90C9-46FD-8341BCA1D27F}"/>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Victim Services: Improving Our Offer</a:t>
            </a:r>
            <a:endParaRPr lang="en-US"/>
          </a:p>
        </p:txBody>
      </p:sp>
      <p:sp>
        <p:nvSpPr>
          <p:cNvPr id="7" name="Rectangle 6">
            <a:extLst>
              <a:ext uri="{FF2B5EF4-FFF2-40B4-BE49-F238E27FC236}">
                <a16:creationId xmlns:a16="http://schemas.microsoft.com/office/drawing/2014/main" id="{9662C8CA-C01E-9389-872F-F61B50E4C9F8}"/>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152036F8-B009-DED8-E969-F2EA69DEA633}"/>
              </a:ext>
            </a:extLst>
          </p:cNvPr>
          <p:cNvGrpSpPr/>
          <p:nvPr/>
        </p:nvGrpSpPr>
        <p:grpSpPr>
          <a:xfrm>
            <a:off x="10302368" y="5782636"/>
            <a:ext cx="1745449" cy="982906"/>
            <a:chOff x="10302368" y="5723259"/>
            <a:chExt cx="1745449" cy="982906"/>
          </a:xfrm>
        </p:grpSpPr>
        <p:pic>
          <p:nvPicPr>
            <p:cNvPr id="9" name="Picture 8" descr="A logo of a police officer&#10;&#10;Description automatically generated">
              <a:extLst>
                <a:ext uri="{FF2B5EF4-FFF2-40B4-BE49-F238E27FC236}">
                  <a16:creationId xmlns:a16="http://schemas.microsoft.com/office/drawing/2014/main" id="{361603AE-140D-5655-72C6-BA0F0BDCDB52}"/>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10" name="Picture 9" descr="A logo of a police commission&#10;&#10;Description automatically generated">
              <a:extLst>
                <a:ext uri="{FF2B5EF4-FFF2-40B4-BE49-F238E27FC236}">
                  <a16:creationId xmlns:a16="http://schemas.microsoft.com/office/drawing/2014/main" id="{5DF9678C-DDD3-3433-C8C9-00D62B4D75B3}"/>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2164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255FA6-97D1-C8BB-DCD7-BC7BF069A2BE}"/>
              </a:ext>
            </a:extLst>
          </p:cNvPr>
          <p:cNvPicPr>
            <a:picLocks noChangeAspect="1"/>
          </p:cNvPicPr>
          <p:nvPr/>
        </p:nvPicPr>
        <p:blipFill>
          <a:blip r:embed="rId2"/>
          <a:stretch>
            <a:fillRect/>
          </a:stretch>
        </p:blipFill>
        <p:spPr>
          <a:xfrm>
            <a:off x="8661271" y="1918954"/>
            <a:ext cx="1965198" cy="2313637"/>
          </a:xfrm>
          <a:prstGeom prst="rect">
            <a:avLst/>
          </a:prstGeom>
        </p:spPr>
      </p:pic>
      <p:sp>
        <p:nvSpPr>
          <p:cNvPr id="3" name="Content Placeholder 2">
            <a:extLst>
              <a:ext uri="{FF2B5EF4-FFF2-40B4-BE49-F238E27FC236}">
                <a16:creationId xmlns:a16="http://schemas.microsoft.com/office/drawing/2014/main" id="{568EDE23-3BF7-A955-E3A7-81E59AAE4AA1}"/>
              </a:ext>
            </a:extLst>
          </p:cNvPr>
          <p:cNvSpPr>
            <a:spLocks noGrp="1"/>
          </p:cNvSpPr>
          <p:nvPr>
            <p:ph idx="1"/>
          </p:nvPr>
        </p:nvSpPr>
        <p:spPr>
          <a:xfrm>
            <a:off x="581193" y="2180496"/>
            <a:ext cx="5709880" cy="3678303"/>
          </a:xfrm>
        </p:spPr>
        <p:txBody>
          <a:bodyPr/>
          <a:lstStyle/>
          <a:p>
            <a:r>
              <a:rPr lang="en-GB"/>
              <a:t>Statutory responsibility to commission victim support services in their area and ensure victims have access to the support when they need it</a:t>
            </a:r>
          </a:p>
          <a:p>
            <a:r>
              <a:rPr lang="en-GB"/>
              <a:t>The </a:t>
            </a:r>
            <a:r>
              <a:rPr lang="en-GB" err="1"/>
              <a:t>MoJ</a:t>
            </a:r>
            <a:r>
              <a:rPr lang="en-GB"/>
              <a:t> provides an annual grant to each PCC based on population.  The grant covers the provision of general services for victims of crime, and some specialist services, such as domestic abuse and sexual violence.  It also includes funds for the commissioning and coordination of Restorative Justice.</a:t>
            </a:r>
          </a:p>
          <a:p>
            <a:r>
              <a:rPr lang="en-GB"/>
              <a:t>The grant for Leicestershire in 2024-25 is </a:t>
            </a:r>
            <a:r>
              <a:rPr lang="en-GB" b="1"/>
              <a:t>£1.279m</a:t>
            </a:r>
          </a:p>
          <a:p>
            <a:endParaRPr lang="en-GB"/>
          </a:p>
        </p:txBody>
      </p:sp>
      <p:pic>
        <p:nvPicPr>
          <p:cNvPr id="5" name="Picture 4">
            <a:extLst>
              <a:ext uri="{FF2B5EF4-FFF2-40B4-BE49-F238E27FC236}">
                <a16:creationId xmlns:a16="http://schemas.microsoft.com/office/drawing/2014/main" id="{8B517DEB-C64B-4A30-C85B-63F1F6DE9EEA}"/>
              </a:ext>
            </a:extLst>
          </p:cNvPr>
          <p:cNvPicPr>
            <a:picLocks noChangeAspect="1"/>
          </p:cNvPicPr>
          <p:nvPr/>
        </p:nvPicPr>
        <p:blipFill>
          <a:blip r:embed="rId3"/>
          <a:stretch>
            <a:fillRect/>
          </a:stretch>
        </p:blipFill>
        <p:spPr>
          <a:xfrm>
            <a:off x="6291073" y="4484078"/>
            <a:ext cx="1460945" cy="2095870"/>
          </a:xfrm>
          <a:prstGeom prst="rect">
            <a:avLst/>
          </a:prstGeom>
        </p:spPr>
      </p:pic>
      <p:pic>
        <p:nvPicPr>
          <p:cNvPr id="7" name="Picture 6">
            <a:extLst>
              <a:ext uri="{FF2B5EF4-FFF2-40B4-BE49-F238E27FC236}">
                <a16:creationId xmlns:a16="http://schemas.microsoft.com/office/drawing/2014/main" id="{D87E6F67-10C0-987C-D4B2-1233158B0C76}"/>
              </a:ext>
            </a:extLst>
          </p:cNvPr>
          <p:cNvPicPr>
            <a:picLocks noChangeAspect="1"/>
          </p:cNvPicPr>
          <p:nvPr/>
        </p:nvPicPr>
        <p:blipFill>
          <a:blip r:embed="rId4"/>
          <a:stretch>
            <a:fillRect/>
          </a:stretch>
        </p:blipFill>
        <p:spPr>
          <a:xfrm>
            <a:off x="9221344" y="4435589"/>
            <a:ext cx="1209675" cy="1571625"/>
          </a:xfrm>
          <a:prstGeom prst="rect">
            <a:avLst/>
          </a:prstGeom>
        </p:spPr>
      </p:pic>
      <p:pic>
        <p:nvPicPr>
          <p:cNvPr id="11" name="Picture 10">
            <a:extLst>
              <a:ext uri="{FF2B5EF4-FFF2-40B4-BE49-F238E27FC236}">
                <a16:creationId xmlns:a16="http://schemas.microsoft.com/office/drawing/2014/main" id="{826FE6DA-F0C1-483D-407A-85BBD29F9CBC}"/>
              </a:ext>
            </a:extLst>
          </p:cNvPr>
          <p:cNvPicPr>
            <a:picLocks noChangeAspect="1"/>
          </p:cNvPicPr>
          <p:nvPr/>
        </p:nvPicPr>
        <p:blipFill>
          <a:blip r:embed="rId5"/>
          <a:stretch>
            <a:fillRect/>
          </a:stretch>
        </p:blipFill>
        <p:spPr>
          <a:xfrm>
            <a:off x="7879079" y="4158586"/>
            <a:ext cx="1038225" cy="1700213"/>
          </a:xfrm>
          <a:prstGeom prst="rect">
            <a:avLst/>
          </a:prstGeom>
        </p:spPr>
      </p:pic>
      <p:pic>
        <p:nvPicPr>
          <p:cNvPr id="13" name="Picture 12">
            <a:extLst>
              <a:ext uri="{FF2B5EF4-FFF2-40B4-BE49-F238E27FC236}">
                <a16:creationId xmlns:a16="http://schemas.microsoft.com/office/drawing/2014/main" id="{7396DD5F-0EAB-7451-38C6-36A2FC2E5E9E}"/>
              </a:ext>
            </a:extLst>
          </p:cNvPr>
          <p:cNvPicPr>
            <a:picLocks noChangeAspect="1"/>
          </p:cNvPicPr>
          <p:nvPr/>
        </p:nvPicPr>
        <p:blipFill>
          <a:blip r:embed="rId6"/>
          <a:stretch>
            <a:fillRect/>
          </a:stretch>
        </p:blipFill>
        <p:spPr>
          <a:xfrm>
            <a:off x="6587301" y="1958298"/>
            <a:ext cx="1509711" cy="2283438"/>
          </a:xfrm>
          <a:prstGeom prst="rect">
            <a:avLst/>
          </a:prstGeom>
        </p:spPr>
      </p:pic>
      <p:pic>
        <p:nvPicPr>
          <p:cNvPr id="15" name="Picture 14">
            <a:extLst>
              <a:ext uri="{FF2B5EF4-FFF2-40B4-BE49-F238E27FC236}">
                <a16:creationId xmlns:a16="http://schemas.microsoft.com/office/drawing/2014/main" id="{23508088-5A06-B3B6-AC1A-2D5EF787A63D}"/>
              </a:ext>
            </a:extLst>
          </p:cNvPr>
          <p:cNvPicPr>
            <a:picLocks noChangeAspect="1"/>
          </p:cNvPicPr>
          <p:nvPr/>
        </p:nvPicPr>
        <p:blipFill>
          <a:blip r:embed="rId7"/>
          <a:stretch>
            <a:fillRect/>
          </a:stretch>
        </p:blipFill>
        <p:spPr>
          <a:xfrm>
            <a:off x="10774109" y="4241736"/>
            <a:ext cx="1270402" cy="2095871"/>
          </a:xfrm>
          <a:prstGeom prst="rect">
            <a:avLst/>
          </a:prstGeom>
        </p:spPr>
      </p:pic>
      <p:pic>
        <p:nvPicPr>
          <p:cNvPr id="17" name="Picture 16">
            <a:extLst>
              <a:ext uri="{FF2B5EF4-FFF2-40B4-BE49-F238E27FC236}">
                <a16:creationId xmlns:a16="http://schemas.microsoft.com/office/drawing/2014/main" id="{DEB9BF4F-77D2-8247-4F67-5D4A13E0EEFA}"/>
              </a:ext>
            </a:extLst>
          </p:cNvPr>
          <p:cNvPicPr>
            <a:picLocks noChangeAspect="1"/>
          </p:cNvPicPr>
          <p:nvPr/>
        </p:nvPicPr>
        <p:blipFill>
          <a:blip r:embed="rId8"/>
          <a:stretch>
            <a:fillRect/>
          </a:stretch>
        </p:blipFill>
        <p:spPr>
          <a:xfrm>
            <a:off x="10774109" y="2001476"/>
            <a:ext cx="1009460" cy="2062810"/>
          </a:xfrm>
          <a:prstGeom prst="rect">
            <a:avLst/>
          </a:prstGeom>
        </p:spPr>
      </p:pic>
      <p:sp>
        <p:nvSpPr>
          <p:cNvPr id="10" name="TextBox 9">
            <a:extLst>
              <a:ext uri="{FF2B5EF4-FFF2-40B4-BE49-F238E27FC236}">
                <a16:creationId xmlns:a16="http://schemas.microsoft.com/office/drawing/2014/main" id="{B06B301A-01F7-492F-7026-7FB94B7C02E8}"/>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Commissioning a Service for Victims</a:t>
            </a:r>
            <a:endParaRPr lang="en-GB" sz="2800" b="1">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2F3D08-A49D-2B34-3632-8B785D98BA24}"/>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109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D005BD-F116-FE6A-E3C8-7BD486EFD0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38788D-4C93-1AA3-D1E2-6C99E806B122}"/>
              </a:ext>
            </a:extLst>
          </p:cNvPr>
          <p:cNvSpPr>
            <a:spLocks noGrp="1"/>
          </p:cNvSpPr>
          <p:nvPr>
            <p:ph type="title"/>
          </p:nvPr>
        </p:nvSpPr>
        <p:spPr>
          <a:xfrm>
            <a:off x="8369643" y="1037967"/>
            <a:ext cx="3054091" cy="4709131"/>
          </a:xfrm>
        </p:spPr>
        <p:txBody>
          <a:bodyPr vert="horz" lIns="91440" tIns="45720" rIns="91440" bIns="45720" rtlCol="0" anchor="ctr">
            <a:normAutofit/>
          </a:bodyPr>
          <a:lstStyle/>
          <a:p>
            <a:r>
              <a:rPr lang="en-US">
                <a:solidFill>
                  <a:srgbClr val="FFFEFF"/>
                </a:solidFill>
              </a:rPr>
              <a:t>Improving our offer</a:t>
            </a:r>
          </a:p>
        </p:txBody>
      </p:sp>
      <p:sp>
        <p:nvSpPr>
          <p:cNvPr id="5" name="Content Placeholder 4">
            <a:extLst>
              <a:ext uri="{FF2B5EF4-FFF2-40B4-BE49-F238E27FC236}">
                <a16:creationId xmlns:a16="http://schemas.microsoft.com/office/drawing/2014/main" id="{4A34ADF5-45F6-5C64-1D06-4AE078FC038C}"/>
              </a:ext>
            </a:extLst>
          </p:cNvPr>
          <p:cNvSpPr>
            <a:spLocks/>
          </p:cNvSpPr>
          <p:nvPr/>
        </p:nvSpPr>
        <p:spPr>
          <a:xfrm>
            <a:off x="486032" y="1974926"/>
            <a:ext cx="11347379" cy="4425874"/>
          </a:xfrm>
          <a:prstGeom prst="rect">
            <a:avLst/>
          </a:prstGeom>
        </p:spPr>
        <p:txBody>
          <a:bodyPr anchor="ctr">
            <a:noAutofit/>
          </a:bodyPr>
          <a:lstStyle/>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Support the work of the Local Criminal Justice Board to further improve the performance in relation to victims</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Lived experience built into the commissioning processes to strengthen approaches and impact</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Review of Victims Bill and APCC Victims Working group to ensure in line with best practice </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Develop an approach through commissioning to ensure support is reaching secondary victims</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Funding a victim services pathway - an enhanced support mechanism where the standard support offered to victims is not sufficient for the victim</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VOICES group – a consultation board of volunteer survivors of sexual violence</a:t>
            </a:r>
          </a:p>
          <a:p>
            <a:pPr marL="342900" indent="-342900" defTabSz="274320">
              <a:spcAft>
                <a:spcPts val="600"/>
              </a:spcAft>
              <a:buFont typeface="Arial" panose="020B0604020202020204" pitchFamily="34" charset="0"/>
              <a:buChar char="•"/>
            </a:pPr>
            <a:r>
              <a:rPr lang="en-GB" sz="2000" kern="1200">
                <a:solidFill>
                  <a:schemeClr val="tx1"/>
                </a:solidFill>
                <a:latin typeface="Arial" panose="020B0604020202020204" pitchFamily="34" charset="0"/>
                <a:cs typeface="Arial" panose="020B0604020202020204" pitchFamily="34" charset="0"/>
              </a:rPr>
              <a:t>VCOP delivery group monitoring emergent issues such as consent and support for vulnerable victims</a:t>
            </a:r>
            <a:endParaRPr lang="en-GB" sz="360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F58D674-C6D8-5470-7EAA-E79EDF7B9749}"/>
              </a:ext>
            </a:extLst>
          </p:cNvPr>
          <p:cNvSpPr>
            <a:spLocks/>
          </p:cNvSpPr>
          <p:nvPr/>
        </p:nvSpPr>
        <p:spPr>
          <a:xfrm>
            <a:off x="3941134" y="1974926"/>
            <a:ext cx="3291959" cy="2806240"/>
          </a:xfrm>
          <a:prstGeom prst="rect">
            <a:avLst/>
          </a:prstGeom>
        </p:spPr>
        <p:txBody>
          <a:bodyPr>
            <a:normAutofit/>
          </a:bodyPr>
          <a:lstStyle/>
          <a:p>
            <a:pPr algn="ctr" defTabSz="274320">
              <a:spcAft>
                <a:spcPts val="600"/>
              </a:spcAft>
            </a:pPr>
            <a:r>
              <a:rPr lang="en-GB" sz="840" kern="1200">
                <a:solidFill>
                  <a:schemeClr val="tx1"/>
                </a:solidFill>
                <a:latin typeface="+mn-lt"/>
                <a:ea typeface="+mn-ea"/>
                <a:cs typeface="+mn-cs"/>
              </a:rPr>
              <a:t>-</a:t>
            </a:r>
            <a:endParaRPr lang="en-GB" sz="1400"/>
          </a:p>
        </p:txBody>
      </p:sp>
      <p:pic>
        <p:nvPicPr>
          <p:cNvPr id="2" name="Picture 1">
            <a:extLst>
              <a:ext uri="{FF2B5EF4-FFF2-40B4-BE49-F238E27FC236}">
                <a16:creationId xmlns:a16="http://schemas.microsoft.com/office/drawing/2014/main" id="{9C3C1DA9-1D6D-422D-A4DA-1AFD98AE5EF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969367" y="6134101"/>
            <a:ext cx="529049" cy="596110"/>
          </a:xfrm>
          <a:prstGeom prst="rect">
            <a:avLst/>
          </a:prstGeom>
          <a:noFill/>
        </p:spPr>
      </p:pic>
      <p:pic>
        <p:nvPicPr>
          <p:cNvPr id="3" name="Picture 2">
            <a:extLst>
              <a:ext uri="{FF2B5EF4-FFF2-40B4-BE49-F238E27FC236}">
                <a16:creationId xmlns:a16="http://schemas.microsoft.com/office/drawing/2014/main" id="{A6A2DC3F-24D7-3A16-156C-0C4CE287997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498416" y="6134101"/>
            <a:ext cx="530622" cy="525248"/>
          </a:xfrm>
          <a:prstGeom prst="rect">
            <a:avLst/>
          </a:prstGeom>
          <a:noFill/>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B5FE0CFD-4C09-2077-9056-3FB535FB46DC}"/>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5904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048494" y="771896"/>
            <a:ext cx="473033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Serious Violence: Continuing Success</a:t>
            </a:r>
          </a:p>
        </p:txBody>
      </p:sp>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Grace Strong</a:t>
            </a:r>
            <a:endParaRPr lang="en-US" dirty="0">
              <a:solidFill>
                <a:srgbClr val="000000"/>
              </a:solidFill>
              <a:latin typeface="Arial"/>
              <a:cs typeface="Arial"/>
            </a:endParaRPr>
          </a:p>
          <a:p>
            <a:r>
              <a:rPr lang="en-GB" dirty="0">
                <a:solidFill>
                  <a:srgbClr val="FFFFFF"/>
                </a:solidFill>
                <a:latin typeface="Arial"/>
                <a:cs typeface="Arial"/>
              </a:rPr>
              <a:t>T/Head of Prevention, Leicestershire Police</a:t>
            </a:r>
            <a:endParaRPr lang="en-US" dirty="0">
              <a:solidFill>
                <a:srgbClr val="000000"/>
              </a:solidFill>
              <a:latin typeface="Arial"/>
              <a:cs typeface="Arial"/>
            </a:endParaRPr>
          </a:p>
          <a:p>
            <a:r>
              <a:rPr lang="en-GB" dirty="0">
                <a:solidFill>
                  <a:srgbClr val="FFFFFF"/>
                </a:solidFill>
                <a:latin typeface="Arial"/>
                <a:cs typeface="Arial"/>
              </a:rPr>
              <a:t>Director, The Violence Reduction Network</a:t>
            </a:r>
            <a:endParaRPr lang="en-US" dirty="0"/>
          </a:p>
          <a:p>
            <a:endParaRPr lang="en-GB" dirty="0">
              <a:solidFill>
                <a:srgbClr val="FFFFFF"/>
              </a:solidFill>
              <a:latin typeface="Arial"/>
              <a:cs typeface="Arial"/>
            </a:endParaRPr>
          </a:p>
        </p:txBody>
      </p:sp>
      <p:pic>
        <p:nvPicPr>
          <p:cNvPr id="3" name="Picture 2" descr="A yellow circle with purple text&#10;&#10;Description automatically generated">
            <a:extLst>
              <a:ext uri="{FF2B5EF4-FFF2-40B4-BE49-F238E27FC236}">
                <a16:creationId xmlns:a16="http://schemas.microsoft.com/office/drawing/2014/main" id="{7DA2A866-2A96-2224-4CB7-9CDAF4248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861" y="2146520"/>
            <a:ext cx="2234745" cy="2083724"/>
          </a:xfrm>
          <a:prstGeom prst="rect">
            <a:avLst/>
          </a:prstGeom>
        </p:spPr>
      </p:pic>
    </p:spTree>
    <p:extLst>
      <p:ext uri="{BB962C8B-B14F-4D97-AF65-F5344CB8AC3E}">
        <p14:creationId xmlns:p14="http://schemas.microsoft.com/office/powerpoint/2010/main" val="162276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C513D-B6FD-A0D8-5C08-19492DBBC67B}"/>
              </a:ext>
            </a:extLst>
          </p:cNvPr>
          <p:cNvSpPr>
            <a:spLocks noGrp="1"/>
          </p:cNvSpPr>
          <p:nvPr>
            <p:ph sz="half" idx="1"/>
          </p:nvPr>
        </p:nvSpPr>
        <p:spPr>
          <a:xfrm>
            <a:off x="411585" y="1991032"/>
            <a:ext cx="8564614" cy="4689987"/>
          </a:xfrm>
        </p:spPr>
        <p:txBody>
          <a:bodyPr>
            <a:noAutofit/>
          </a:bodyPr>
          <a:lstStyle/>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r>
              <a:rPr lang="en-GB" b="1">
                <a:solidFill>
                  <a:srgbClr val="002060"/>
                </a:solidFill>
                <a:latin typeface="Arial" panose="020B0604020202020204" pitchFamily="34" charset="0"/>
                <a:cs typeface="Arial" panose="020B0604020202020204" pitchFamily="34" charset="0"/>
              </a:rPr>
              <a:t>A Brief History….</a:t>
            </a:r>
          </a:p>
          <a:p>
            <a:pPr>
              <a:buFont typeface="Wingdings" panose="05000000000000000000" pitchFamily="2" charset="2"/>
              <a:buChar char="Ø"/>
            </a:pPr>
            <a:r>
              <a:rPr lang="en-GB" sz="1600">
                <a:solidFill>
                  <a:srgbClr val="002060"/>
                </a:solidFill>
                <a:latin typeface="Arial" panose="020B0604020202020204" pitchFamily="34" charset="0"/>
                <a:cs typeface="Arial" panose="020B0604020202020204" pitchFamily="34" charset="0"/>
              </a:rPr>
              <a:t>In September 2019 we received Home Office funding to set up one of England and Wales first Violence Reduction Units (VRU). VRUs take a public health, preventative approach with the aim of understanding and tackling the causes of serious violence. </a:t>
            </a:r>
          </a:p>
          <a:p>
            <a:pPr>
              <a:buFont typeface="Wingdings" panose="05000000000000000000" pitchFamily="2" charset="2"/>
              <a:buChar char="Ø"/>
            </a:pPr>
            <a:r>
              <a:rPr lang="en-GB" sz="1600">
                <a:solidFill>
                  <a:srgbClr val="002060"/>
                </a:solidFill>
                <a:latin typeface="Arial" panose="020B0604020202020204" pitchFamily="34" charset="0"/>
                <a:cs typeface="Arial" panose="020B0604020202020204" pitchFamily="34" charset="0"/>
              </a:rPr>
              <a:t>We called our VRU a Violence Reduction Network (VRN) to emphasise inclusivity and joint responsibility amongst communities and partners. </a:t>
            </a:r>
          </a:p>
          <a:p>
            <a:pPr>
              <a:buFont typeface="Wingdings" panose="05000000000000000000" pitchFamily="2" charset="2"/>
              <a:buChar char="Ø"/>
            </a:pPr>
            <a:r>
              <a:rPr lang="en-GB" sz="1600">
                <a:solidFill>
                  <a:srgbClr val="002060"/>
                </a:solidFill>
                <a:latin typeface="Arial" panose="020B0604020202020204" pitchFamily="34" charset="0"/>
                <a:cs typeface="Arial" panose="020B0604020202020204" pitchFamily="34" charset="0"/>
              </a:rPr>
              <a:t>The Network is the whole partnership of groups, organisations and sectors but the OPCC also established a small, multi-disciplinary team to provide capacity and expertise. </a:t>
            </a:r>
          </a:p>
          <a:p>
            <a:pPr>
              <a:buFont typeface="Wingdings" panose="05000000000000000000" pitchFamily="2" charset="2"/>
              <a:buChar char="Ø"/>
            </a:pPr>
            <a:r>
              <a:rPr lang="en-GB" sz="1600">
                <a:solidFill>
                  <a:srgbClr val="002060"/>
                </a:solidFill>
                <a:latin typeface="Arial" panose="020B0604020202020204" pitchFamily="34" charset="0"/>
                <a:cs typeface="Arial" panose="020B0604020202020204" pitchFamily="34" charset="0"/>
              </a:rPr>
              <a:t>Leicestershire Police received ‘Grip’ funding from 2019 onwards to tackle serious violence so that the VRU programme could focus more on prevention. We aligned our local Grip and VRN programmes to maximise co-ordination and impact. </a:t>
            </a:r>
          </a:p>
          <a:p>
            <a:pPr>
              <a:buFont typeface="Wingdings" panose="05000000000000000000" pitchFamily="2" charset="2"/>
              <a:buChar char="Ø"/>
            </a:pPr>
            <a:r>
              <a:rPr lang="en-GB" sz="1600">
                <a:solidFill>
                  <a:srgbClr val="002060"/>
                </a:solidFill>
                <a:latin typeface="Arial" panose="020B0604020202020204" pitchFamily="34" charset="0"/>
                <a:cs typeface="Arial" panose="020B0604020202020204" pitchFamily="34" charset="0"/>
              </a:rPr>
              <a:t>Initially the VRN focused on public place serious violence with a priority focus on under 25 year olds. This work continues but we have since extended our scope to include serious violence relating to domestic abuse and sexual violence. </a:t>
            </a:r>
            <a:endParaRPr lang="en-GB">
              <a:solidFill>
                <a:srgbClr val="FF0000"/>
              </a:solidFill>
              <a:latin typeface="Arial" panose="020B0604020202020204" pitchFamily="34" charset="0"/>
              <a:cs typeface="Arial" panose="020B0604020202020204" pitchFamily="34" charset="0"/>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p:txBody>
      </p:sp>
      <p:pic>
        <p:nvPicPr>
          <p:cNvPr id="6" name="Picture 5" descr="A yellow circle with purple text&#10;&#10;Description automatically generated">
            <a:extLst>
              <a:ext uri="{FF2B5EF4-FFF2-40B4-BE49-F238E27FC236}">
                <a16:creationId xmlns:a16="http://schemas.microsoft.com/office/drawing/2014/main" id="{8E1A5265-AE63-FD06-D6A0-FE8EEE0F6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199" y="3215299"/>
            <a:ext cx="2234745" cy="2083724"/>
          </a:xfrm>
          <a:prstGeom prst="rect">
            <a:avLst/>
          </a:prstGeom>
        </p:spPr>
      </p:pic>
      <p:sp>
        <p:nvSpPr>
          <p:cNvPr id="8" name="TextBox 7">
            <a:extLst>
              <a:ext uri="{FF2B5EF4-FFF2-40B4-BE49-F238E27FC236}">
                <a16:creationId xmlns:a16="http://schemas.microsoft.com/office/drawing/2014/main" id="{FAE08575-DFF7-4CA6-50FE-6AFB7CA2E505}"/>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Serious Violence: Continuing Success</a:t>
            </a:r>
            <a:endParaRPr lang="en-US"/>
          </a:p>
        </p:txBody>
      </p:sp>
      <p:sp>
        <p:nvSpPr>
          <p:cNvPr id="4" name="Rectangle 3">
            <a:extLst>
              <a:ext uri="{FF2B5EF4-FFF2-40B4-BE49-F238E27FC236}">
                <a16:creationId xmlns:a16="http://schemas.microsoft.com/office/drawing/2014/main" id="{20171D66-BFCE-9F73-EB4C-B210DD20EB31}"/>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58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C513D-B6FD-A0D8-5C08-19492DBBC67B}"/>
              </a:ext>
            </a:extLst>
          </p:cNvPr>
          <p:cNvSpPr>
            <a:spLocks noGrp="1"/>
          </p:cNvSpPr>
          <p:nvPr>
            <p:ph sz="half" idx="1"/>
          </p:nvPr>
        </p:nvSpPr>
        <p:spPr>
          <a:xfrm>
            <a:off x="396227" y="2250717"/>
            <a:ext cx="6175882" cy="3674272"/>
          </a:xfrm>
        </p:spPr>
        <p:txBody>
          <a:bodyPr>
            <a:noAutofit/>
          </a:bodyPr>
          <a:lstStyle/>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r>
              <a:rPr lang="en-GB" sz="2000" b="1">
                <a:solidFill>
                  <a:srgbClr val="002060"/>
                </a:solidFill>
                <a:latin typeface="Arial" panose="020B0604020202020204" pitchFamily="34" charset="0"/>
                <a:cs typeface="Arial" panose="020B0604020202020204" pitchFamily="34" charset="0"/>
              </a:rPr>
              <a:t>The Network’s Activity….</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use data and insights from multiple sources to understand the extent and nature of serious violence, the local prevalence of known causes and to monitor our impact. </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take a whole system approach and mobilise a broad range of partners, including young people and communities, to work together to prevent violence locally.</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ensure young people, parents/carers and professionals have the information they need to keep young people safe.</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design and roll-out evidence-based campaigns aimed at educating and mobilising the audience to play a role. </a:t>
            </a:r>
            <a:endParaRPr lang="en-GB" sz="2000">
              <a:solidFill>
                <a:srgbClr val="FF0000"/>
              </a:solidFill>
              <a:latin typeface="Arial" panose="020B0604020202020204" pitchFamily="34" charset="0"/>
              <a:cs typeface="Arial" panose="020B0604020202020204" pitchFamily="34" charset="0"/>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p:txBody>
      </p:sp>
      <p:pic>
        <p:nvPicPr>
          <p:cNvPr id="8" name="Picture 7">
            <a:extLst>
              <a:ext uri="{FF2B5EF4-FFF2-40B4-BE49-F238E27FC236}">
                <a16:creationId xmlns:a16="http://schemas.microsoft.com/office/drawing/2014/main" id="{8F035721-421B-2E2C-A4C1-C3E960DEA0C6}"/>
              </a:ext>
            </a:extLst>
          </p:cNvPr>
          <p:cNvPicPr>
            <a:picLocks noChangeAspect="1"/>
          </p:cNvPicPr>
          <p:nvPr/>
        </p:nvPicPr>
        <p:blipFill>
          <a:blip r:embed="rId2"/>
          <a:stretch>
            <a:fillRect/>
          </a:stretch>
        </p:blipFill>
        <p:spPr>
          <a:xfrm>
            <a:off x="9014669" y="3702920"/>
            <a:ext cx="3047684" cy="2146118"/>
          </a:xfrm>
          <a:prstGeom prst="rect">
            <a:avLst/>
          </a:prstGeom>
        </p:spPr>
      </p:pic>
      <p:pic>
        <p:nvPicPr>
          <p:cNvPr id="9" name="Picture 8">
            <a:extLst>
              <a:ext uri="{FF2B5EF4-FFF2-40B4-BE49-F238E27FC236}">
                <a16:creationId xmlns:a16="http://schemas.microsoft.com/office/drawing/2014/main" id="{CAEA3DA5-EDE8-E352-2B3C-BE4BAC17EFBE}"/>
              </a:ext>
            </a:extLst>
          </p:cNvPr>
          <p:cNvPicPr>
            <a:picLocks noChangeAspect="1"/>
          </p:cNvPicPr>
          <p:nvPr/>
        </p:nvPicPr>
        <p:blipFill>
          <a:blip r:embed="rId3"/>
          <a:stretch>
            <a:fillRect/>
          </a:stretch>
        </p:blipFill>
        <p:spPr>
          <a:xfrm>
            <a:off x="6574216" y="4000447"/>
            <a:ext cx="2666878" cy="1430377"/>
          </a:xfrm>
          <a:prstGeom prst="rect">
            <a:avLst/>
          </a:prstGeom>
        </p:spPr>
      </p:pic>
      <p:pic>
        <p:nvPicPr>
          <p:cNvPr id="11" name="Picture 10" descr="A colorful background with text&#10;&#10;Description automatically generated with medium confidence">
            <a:extLst>
              <a:ext uri="{FF2B5EF4-FFF2-40B4-BE49-F238E27FC236}">
                <a16:creationId xmlns:a16="http://schemas.microsoft.com/office/drawing/2014/main" id="{05B138DE-F64D-0091-3546-A62F0BB8C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7712" y="5143375"/>
            <a:ext cx="1173420" cy="1091877"/>
          </a:xfrm>
          <a:prstGeom prst="rect">
            <a:avLst/>
          </a:prstGeom>
        </p:spPr>
      </p:pic>
      <p:pic>
        <p:nvPicPr>
          <p:cNvPr id="4" name="Picture 3">
            <a:extLst>
              <a:ext uri="{FF2B5EF4-FFF2-40B4-BE49-F238E27FC236}">
                <a16:creationId xmlns:a16="http://schemas.microsoft.com/office/drawing/2014/main" id="{EB12EDC2-8FF0-1214-73A8-558BAC41B319}"/>
              </a:ext>
            </a:extLst>
          </p:cNvPr>
          <p:cNvPicPr>
            <a:picLocks noChangeAspect="1"/>
          </p:cNvPicPr>
          <p:nvPr/>
        </p:nvPicPr>
        <p:blipFill>
          <a:blip r:embed="rId5"/>
          <a:stretch>
            <a:fillRect/>
          </a:stretch>
        </p:blipFill>
        <p:spPr>
          <a:xfrm rot="478522">
            <a:off x="6970643" y="2418122"/>
            <a:ext cx="949348" cy="1141872"/>
          </a:xfrm>
          <a:prstGeom prst="rect">
            <a:avLst/>
          </a:prstGeom>
        </p:spPr>
      </p:pic>
      <p:pic>
        <p:nvPicPr>
          <p:cNvPr id="12" name="Picture 11">
            <a:extLst>
              <a:ext uri="{FF2B5EF4-FFF2-40B4-BE49-F238E27FC236}">
                <a16:creationId xmlns:a16="http://schemas.microsoft.com/office/drawing/2014/main" id="{E26D7508-D572-9ED5-C32D-F877252D7453}"/>
              </a:ext>
            </a:extLst>
          </p:cNvPr>
          <p:cNvPicPr>
            <a:picLocks noChangeAspect="1"/>
          </p:cNvPicPr>
          <p:nvPr/>
        </p:nvPicPr>
        <p:blipFill>
          <a:blip r:embed="rId6"/>
          <a:stretch>
            <a:fillRect/>
          </a:stretch>
        </p:blipFill>
        <p:spPr>
          <a:xfrm>
            <a:off x="8141065" y="2112802"/>
            <a:ext cx="2200058" cy="1485231"/>
          </a:xfrm>
          <a:prstGeom prst="rect">
            <a:avLst/>
          </a:prstGeom>
        </p:spPr>
      </p:pic>
      <p:pic>
        <p:nvPicPr>
          <p:cNvPr id="7" name="Picture 6" descr="A group of people standing in front of a wall&#10;&#10;Description automatically generated">
            <a:extLst>
              <a:ext uri="{FF2B5EF4-FFF2-40B4-BE49-F238E27FC236}">
                <a16:creationId xmlns:a16="http://schemas.microsoft.com/office/drawing/2014/main" id="{DC94FF89-0007-1FDB-F2FC-048BAE86D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7978" y="2007915"/>
            <a:ext cx="1299896" cy="853003"/>
          </a:xfrm>
          <a:prstGeom prst="rect">
            <a:avLst/>
          </a:prstGeom>
        </p:spPr>
      </p:pic>
      <p:sp>
        <p:nvSpPr>
          <p:cNvPr id="13" name="TextBox 12">
            <a:extLst>
              <a:ext uri="{FF2B5EF4-FFF2-40B4-BE49-F238E27FC236}">
                <a16:creationId xmlns:a16="http://schemas.microsoft.com/office/drawing/2014/main" id="{59E73EDC-E199-2B99-70EB-B3545CB6E664}"/>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Serious Violence: Continuing Success</a:t>
            </a:r>
            <a:endParaRPr lang="en-US"/>
          </a:p>
        </p:txBody>
      </p:sp>
      <p:sp>
        <p:nvSpPr>
          <p:cNvPr id="5" name="Rectangle 4">
            <a:extLst>
              <a:ext uri="{FF2B5EF4-FFF2-40B4-BE49-F238E27FC236}">
                <a16:creationId xmlns:a16="http://schemas.microsoft.com/office/drawing/2014/main" id="{396BBC8B-3FC9-D71F-32EF-B584DB57E05D}"/>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3130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C513D-B6FD-A0D8-5C08-19492DBBC67B}"/>
              </a:ext>
            </a:extLst>
          </p:cNvPr>
          <p:cNvSpPr>
            <a:spLocks noGrp="1"/>
          </p:cNvSpPr>
          <p:nvPr>
            <p:ph sz="half" idx="1"/>
          </p:nvPr>
        </p:nvSpPr>
        <p:spPr>
          <a:xfrm>
            <a:off x="419950" y="1591864"/>
            <a:ext cx="6333824" cy="3674272"/>
          </a:xfrm>
        </p:spPr>
        <p:txBody>
          <a:bodyPr>
            <a:noAutofit/>
          </a:bodyPr>
          <a:lstStyle/>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r>
              <a:rPr lang="en-GB" sz="2000" b="1">
                <a:solidFill>
                  <a:srgbClr val="002060"/>
                </a:solidFill>
                <a:latin typeface="Arial" panose="020B0604020202020204" pitchFamily="34" charset="0"/>
                <a:cs typeface="Arial" panose="020B0604020202020204" pitchFamily="34" charset="0"/>
              </a:rPr>
              <a:t>The Network’s Activity….</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design, pilot and evaluate evidence-based interventions in different settings to reach the right young people, at the right time and in the right way. </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deploy and monitor the impact of Criminal Justice responses to reduce serious violence. </a:t>
            </a:r>
          </a:p>
          <a:p>
            <a:pPr>
              <a:buFont typeface="Wingdings" panose="05000000000000000000" pitchFamily="2" charset="2"/>
              <a:buChar char="Ø"/>
            </a:pPr>
            <a:r>
              <a:rPr lang="en-GB">
                <a:solidFill>
                  <a:srgbClr val="002060"/>
                </a:solidFill>
                <a:latin typeface="Arial" panose="020B0604020202020204" pitchFamily="34" charset="0"/>
                <a:cs typeface="Arial" panose="020B0604020202020204" pitchFamily="34" charset="0"/>
              </a:rPr>
              <a:t>We invest in monitoring and evaluation so we understand our impact and contribute to the local, national and international evidence of effectiveness. </a:t>
            </a: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p:txBody>
      </p:sp>
      <p:pic>
        <p:nvPicPr>
          <p:cNvPr id="6" name="Picture 2" descr="Violence prevention projects focus on critical turning points for young ...">
            <a:extLst>
              <a:ext uri="{FF2B5EF4-FFF2-40B4-BE49-F238E27FC236}">
                <a16:creationId xmlns:a16="http://schemas.microsoft.com/office/drawing/2014/main" id="{8A5C8B14-6C48-74A9-CF82-E72CF72BB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093" y="1949514"/>
            <a:ext cx="1598758" cy="799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B18D31-D07D-9CDF-D9AE-B7FEDA6C9EC6}"/>
              </a:ext>
            </a:extLst>
          </p:cNvPr>
          <p:cNvPicPr>
            <a:picLocks noChangeAspect="1"/>
          </p:cNvPicPr>
          <p:nvPr/>
        </p:nvPicPr>
        <p:blipFill>
          <a:blip r:embed="rId3"/>
          <a:stretch>
            <a:fillRect/>
          </a:stretch>
        </p:blipFill>
        <p:spPr>
          <a:xfrm>
            <a:off x="7449529" y="1926153"/>
            <a:ext cx="1282115" cy="2281814"/>
          </a:xfrm>
          <a:prstGeom prst="rect">
            <a:avLst/>
          </a:prstGeom>
        </p:spPr>
      </p:pic>
      <p:pic>
        <p:nvPicPr>
          <p:cNvPr id="13" name="Picture 12">
            <a:extLst>
              <a:ext uri="{FF2B5EF4-FFF2-40B4-BE49-F238E27FC236}">
                <a16:creationId xmlns:a16="http://schemas.microsoft.com/office/drawing/2014/main" id="{8EEF68DC-81DF-C5D3-3B03-42813037E22E}"/>
              </a:ext>
            </a:extLst>
          </p:cNvPr>
          <p:cNvPicPr>
            <a:picLocks noChangeAspect="1"/>
          </p:cNvPicPr>
          <p:nvPr/>
        </p:nvPicPr>
        <p:blipFill>
          <a:blip r:embed="rId4"/>
          <a:stretch>
            <a:fillRect/>
          </a:stretch>
        </p:blipFill>
        <p:spPr>
          <a:xfrm>
            <a:off x="6715080" y="1926153"/>
            <a:ext cx="1023955" cy="891035"/>
          </a:xfrm>
          <a:prstGeom prst="rect">
            <a:avLst/>
          </a:prstGeom>
        </p:spPr>
      </p:pic>
      <p:pic>
        <p:nvPicPr>
          <p:cNvPr id="14" name="Picture 13">
            <a:extLst>
              <a:ext uri="{FF2B5EF4-FFF2-40B4-BE49-F238E27FC236}">
                <a16:creationId xmlns:a16="http://schemas.microsoft.com/office/drawing/2014/main" id="{EBD8F96B-0F09-FC51-C128-843210CE2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908" y="2811819"/>
            <a:ext cx="1282115" cy="592505"/>
          </a:xfrm>
          <a:prstGeom prst="rect">
            <a:avLst/>
          </a:prstGeom>
        </p:spPr>
      </p:pic>
      <p:pic>
        <p:nvPicPr>
          <p:cNvPr id="15" name="Picture 14">
            <a:extLst>
              <a:ext uri="{FF2B5EF4-FFF2-40B4-BE49-F238E27FC236}">
                <a16:creationId xmlns:a16="http://schemas.microsoft.com/office/drawing/2014/main" id="{B485FE7B-878E-F13E-4B5B-71C816974783}"/>
              </a:ext>
            </a:extLst>
          </p:cNvPr>
          <p:cNvPicPr>
            <a:picLocks noChangeAspect="1"/>
          </p:cNvPicPr>
          <p:nvPr/>
        </p:nvPicPr>
        <p:blipFill>
          <a:blip r:embed="rId6"/>
          <a:stretch>
            <a:fillRect/>
          </a:stretch>
        </p:blipFill>
        <p:spPr>
          <a:xfrm>
            <a:off x="10865040" y="1985570"/>
            <a:ext cx="1021719" cy="1361075"/>
          </a:xfrm>
          <a:prstGeom prst="rect">
            <a:avLst/>
          </a:prstGeom>
        </p:spPr>
      </p:pic>
      <p:pic>
        <p:nvPicPr>
          <p:cNvPr id="16" name="Picture 15" descr="A yellow and black logo&#10;&#10;Description automatically generated">
            <a:extLst>
              <a:ext uri="{FF2B5EF4-FFF2-40B4-BE49-F238E27FC236}">
                <a16:creationId xmlns:a16="http://schemas.microsoft.com/office/drawing/2014/main" id="{D2B86B23-33C9-0CFA-923F-F3D7D12EA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0402" y="2539341"/>
            <a:ext cx="651671" cy="651671"/>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F9DF5CFC-CEDE-0728-2DAB-0FC4ED309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53436" y="3459022"/>
            <a:ext cx="1478415" cy="1003256"/>
          </a:xfrm>
          <a:prstGeom prst="rect">
            <a:avLst/>
          </a:prstGeom>
        </p:spPr>
      </p:pic>
      <p:pic>
        <p:nvPicPr>
          <p:cNvPr id="18" name="Picture 17">
            <a:extLst>
              <a:ext uri="{FF2B5EF4-FFF2-40B4-BE49-F238E27FC236}">
                <a16:creationId xmlns:a16="http://schemas.microsoft.com/office/drawing/2014/main" id="{96E11BB0-3D4D-F680-1C4C-8BA034FDE492}"/>
              </a:ext>
            </a:extLst>
          </p:cNvPr>
          <p:cNvPicPr>
            <a:picLocks noChangeAspect="1"/>
          </p:cNvPicPr>
          <p:nvPr/>
        </p:nvPicPr>
        <p:blipFill>
          <a:blip r:embed="rId9"/>
          <a:stretch>
            <a:fillRect/>
          </a:stretch>
        </p:blipFill>
        <p:spPr>
          <a:xfrm>
            <a:off x="9595953" y="3191012"/>
            <a:ext cx="694148" cy="694148"/>
          </a:xfrm>
          <a:prstGeom prst="rect">
            <a:avLst/>
          </a:prstGeom>
        </p:spPr>
      </p:pic>
      <p:pic>
        <p:nvPicPr>
          <p:cNvPr id="20" name="Picture 19">
            <a:extLst>
              <a:ext uri="{FF2B5EF4-FFF2-40B4-BE49-F238E27FC236}">
                <a16:creationId xmlns:a16="http://schemas.microsoft.com/office/drawing/2014/main" id="{8B15BBE4-15BB-3893-6A5F-7D8CA6DFBD42}"/>
              </a:ext>
            </a:extLst>
          </p:cNvPr>
          <p:cNvPicPr>
            <a:picLocks noChangeAspect="1"/>
          </p:cNvPicPr>
          <p:nvPr/>
        </p:nvPicPr>
        <p:blipFill>
          <a:blip r:embed="rId10"/>
          <a:stretch>
            <a:fillRect/>
          </a:stretch>
        </p:blipFill>
        <p:spPr>
          <a:xfrm>
            <a:off x="9355902" y="5514909"/>
            <a:ext cx="2175949" cy="1226865"/>
          </a:xfrm>
          <a:prstGeom prst="rect">
            <a:avLst/>
          </a:prstGeom>
        </p:spPr>
      </p:pic>
      <p:pic>
        <p:nvPicPr>
          <p:cNvPr id="19" name="Picture 18">
            <a:extLst>
              <a:ext uri="{FF2B5EF4-FFF2-40B4-BE49-F238E27FC236}">
                <a16:creationId xmlns:a16="http://schemas.microsoft.com/office/drawing/2014/main" id="{56F3A77E-E547-642B-D5A4-9CA1C7FAB8BF}"/>
              </a:ext>
            </a:extLst>
          </p:cNvPr>
          <p:cNvPicPr>
            <a:picLocks noChangeAspect="1"/>
          </p:cNvPicPr>
          <p:nvPr/>
        </p:nvPicPr>
        <p:blipFill>
          <a:blip r:embed="rId11"/>
          <a:stretch>
            <a:fillRect/>
          </a:stretch>
        </p:blipFill>
        <p:spPr>
          <a:xfrm>
            <a:off x="10754116" y="4574655"/>
            <a:ext cx="1243566" cy="1720862"/>
          </a:xfrm>
          <a:prstGeom prst="rect">
            <a:avLst/>
          </a:prstGeom>
        </p:spPr>
      </p:pic>
      <p:pic>
        <p:nvPicPr>
          <p:cNvPr id="22" name="Picture 21">
            <a:extLst>
              <a:ext uri="{FF2B5EF4-FFF2-40B4-BE49-F238E27FC236}">
                <a16:creationId xmlns:a16="http://schemas.microsoft.com/office/drawing/2014/main" id="{B592AAE9-C7AE-8E91-62B9-0888CCD0DF55}"/>
              </a:ext>
            </a:extLst>
          </p:cNvPr>
          <p:cNvPicPr>
            <a:picLocks noChangeAspect="1"/>
          </p:cNvPicPr>
          <p:nvPr/>
        </p:nvPicPr>
        <p:blipFill>
          <a:blip r:embed="rId12"/>
          <a:stretch>
            <a:fillRect/>
          </a:stretch>
        </p:blipFill>
        <p:spPr>
          <a:xfrm>
            <a:off x="5652243" y="5140010"/>
            <a:ext cx="2494572" cy="1483997"/>
          </a:xfrm>
          <a:prstGeom prst="rect">
            <a:avLst/>
          </a:prstGeom>
        </p:spPr>
      </p:pic>
      <p:pic>
        <p:nvPicPr>
          <p:cNvPr id="21" name="Picture 20">
            <a:extLst>
              <a:ext uri="{FF2B5EF4-FFF2-40B4-BE49-F238E27FC236}">
                <a16:creationId xmlns:a16="http://schemas.microsoft.com/office/drawing/2014/main" id="{10C0FEFB-552E-B27F-E9BB-39BF988C0668}"/>
              </a:ext>
            </a:extLst>
          </p:cNvPr>
          <p:cNvPicPr>
            <a:picLocks noChangeAspect="1"/>
          </p:cNvPicPr>
          <p:nvPr/>
        </p:nvPicPr>
        <p:blipFill>
          <a:blip r:embed="rId13"/>
          <a:stretch>
            <a:fillRect/>
          </a:stretch>
        </p:blipFill>
        <p:spPr>
          <a:xfrm>
            <a:off x="6691114" y="4462278"/>
            <a:ext cx="1867188" cy="1105161"/>
          </a:xfrm>
          <a:prstGeom prst="rect">
            <a:avLst/>
          </a:prstGeom>
        </p:spPr>
      </p:pic>
      <p:pic>
        <p:nvPicPr>
          <p:cNvPr id="23" name="Picture 22">
            <a:extLst>
              <a:ext uri="{FF2B5EF4-FFF2-40B4-BE49-F238E27FC236}">
                <a16:creationId xmlns:a16="http://schemas.microsoft.com/office/drawing/2014/main" id="{140A8ED7-8440-1376-23D0-C8B28B2EF8BE}"/>
              </a:ext>
            </a:extLst>
          </p:cNvPr>
          <p:cNvPicPr>
            <a:picLocks noChangeAspect="1"/>
          </p:cNvPicPr>
          <p:nvPr/>
        </p:nvPicPr>
        <p:blipFill>
          <a:blip r:embed="rId14"/>
          <a:stretch>
            <a:fillRect/>
          </a:stretch>
        </p:blipFill>
        <p:spPr>
          <a:xfrm>
            <a:off x="7715135" y="5327864"/>
            <a:ext cx="1305175" cy="820748"/>
          </a:xfrm>
          <a:prstGeom prst="rect">
            <a:avLst/>
          </a:prstGeom>
        </p:spPr>
      </p:pic>
      <p:sp>
        <p:nvSpPr>
          <p:cNvPr id="8" name="TextBox 7">
            <a:extLst>
              <a:ext uri="{FF2B5EF4-FFF2-40B4-BE49-F238E27FC236}">
                <a16:creationId xmlns:a16="http://schemas.microsoft.com/office/drawing/2014/main" id="{E612277F-13F9-793E-80FB-562C63954764}"/>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Serious Violence: Continuing Success</a:t>
            </a:r>
            <a:endParaRPr lang="en-US"/>
          </a:p>
        </p:txBody>
      </p:sp>
      <p:sp>
        <p:nvSpPr>
          <p:cNvPr id="4" name="Rectangle 3">
            <a:extLst>
              <a:ext uri="{FF2B5EF4-FFF2-40B4-BE49-F238E27FC236}">
                <a16:creationId xmlns:a16="http://schemas.microsoft.com/office/drawing/2014/main" id="{E998E7AF-B0CA-69BC-0217-9957EE47FE6B}"/>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932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C513D-B6FD-A0D8-5C08-19492DBBC67B}"/>
              </a:ext>
            </a:extLst>
          </p:cNvPr>
          <p:cNvSpPr>
            <a:spLocks noGrp="1"/>
          </p:cNvSpPr>
          <p:nvPr>
            <p:ph sz="half" idx="1"/>
          </p:nvPr>
        </p:nvSpPr>
        <p:spPr>
          <a:xfrm>
            <a:off x="308045" y="2716567"/>
            <a:ext cx="6328078" cy="3556741"/>
          </a:xfrm>
        </p:spPr>
        <p:txBody>
          <a:bodyPr>
            <a:noAutofit/>
          </a:bodyPr>
          <a:lstStyle/>
          <a:p>
            <a:pPr marL="0" indent="0">
              <a:buNone/>
            </a:pPr>
            <a:endParaRPr lang="en-GB" sz="1050">
              <a:solidFill>
                <a:srgbClr val="FF0000"/>
              </a:solidFill>
            </a:endParaRPr>
          </a:p>
          <a:p>
            <a:pPr marL="0" indent="0">
              <a:buNone/>
            </a:pPr>
            <a:endParaRPr lang="en-GB" sz="1100">
              <a:solidFill>
                <a:srgbClr val="FF0000"/>
              </a:solidFill>
            </a:endParaRPr>
          </a:p>
          <a:p>
            <a:pPr marL="0" indent="0">
              <a:buNone/>
            </a:pPr>
            <a:endParaRPr lang="en-GB" sz="1100">
              <a:solidFill>
                <a:srgbClr val="FF0000"/>
              </a:solidFill>
            </a:endParaRPr>
          </a:p>
          <a:p>
            <a:pPr marL="0" indent="0">
              <a:buNone/>
            </a:pPr>
            <a:endParaRPr lang="en-GB" sz="1050">
              <a:solidFill>
                <a:srgbClr val="FF0000"/>
              </a:solidFill>
            </a:endParaRPr>
          </a:p>
          <a:p>
            <a:pPr marL="0" indent="0">
              <a:buNone/>
            </a:pPr>
            <a:endParaRPr lang="en-GB" sz="1100">
              <a:solidFill>
                <a:srgbClr val="FF0000"/>
              </a:solidFill>
              <a:latin typeface="Arial" panose="020B0604020202020204" pitchFamily="34" charset="0"/>
              <a:cs typeface="Arial" panose="020B0604020202020204" pitchFamily="34" charset="0"/>
            </a:endParaRPr>
          </a:p>
          <a:p>
            <a:pPr marL="0" indent="0">
              <a:buNone/>
            </a:pPr>
            <a:r>
              <a:rPr lang="en-GB" sz="1600" b="1">
                <a:solidFill>
                  <a:srgbClr val="002060"/>
                </a:solidFill>
                <a:latin typeface="Arial" panose="020B0604020202020204" pitchFamily="34" charset="0"/>
                <a:cs typeface="Arial" panose="020B0604020202020204" pitchFamily="34" charset="0"/>
              </a:rPr>
              <a:t>Examples of Success ….</a:t>
            </a:r>
            <a:endParaRPr lang="en-GB" sz="120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are experiencing reductions in serious violence locally and we received two ‘positive outlier’ letters for our performance. </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received ‘Mature, demonstrating best practice’, the highest rating in the Home Office’s readiness assessment for the SV duty and successfully led the work required throughout 2023-24 to meet all initial requirements of the Duty. </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have been subject to three positive national evaluations and our interventions are demonstrating promising outcomes for the young people and adults engaged in the programmes. </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secured £1.4 million funding from the Youth Endowment Fund for The Phoenix Programme and met all design and mobilisation requirements.</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successfully progressed the Reach Programme from efficacy trial to full implementation/evaluation securing an additional £1 million funding. </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We led the national VRU  Learning and Evaluation Network and held the first national Serious Violence Research and Evaluation conference.</a:t>
            </a:r>
          </a:p>
          <a:p>
            <a:pPr marL="0" indent="0">
              <a:buNone/>
            </a:pPr>
            <a:r>
              <a:rPr lang="en-GB" sz="1600" b="1">
                <a:solidFill>
                  <a:srgbClr val="002060"/>
                </a:solidFill>
                <a:latin typeface="Arial" panose="020B0604020202020204" pitchFamily="34" charset="0"/>
                <a:cs typeface="Arial" panose="020B0604020202020204" pitchFamily="34" charset="0"/>
              </a:rPr>
              <a:t>However….</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Some of the risk factors associated with serious violence have been increasing since the pandemic and resource challenges can compromise prevention. </a:t>
            </a:r>
          </a:p>
          <a:p>
            <a:pPr>
              <a:buFont typeface="Wingdings" panose="05000000000000000000" pitchFamily="2" charset="2"/>
              <a:buChar char="Ø"/>
            </a:pPr>
            <a:r>
              <a:rPr lang="en-GB" sz="1200">
                <a:solidFill>
                  <a:srgbClr val="002060"/>
                </a:solidFill>
                <a:latin typeface="Arial" panose="020B0604020202020204" pitchFamily="34" charset="0"/>
                <a:cs typeface="Arial" panose="020B0604020202020204" pitchFamily="34" charset="0"/>
              </a:rPr>
              <a:t>Sustained reductions require a long-term, sustainable approach and a preparedness to continuously develop, learn and improve.</a:t>
            </a:r>
            <a:endParaRPr lang="en-GB">
              <a:solidFill>
                <a:srgbClr val="FF0000"/>
              </a:solidFill>
              <a:latin typeface="Arial" panose="020B0604020202020204" pitchFamily="34" charset="0"/>
              <a:cs typeface="Arial" panose="020B0604020202020204" pitchFamily="34" charset="0"/>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a:p>
            <a:pPr marL="0" indent="0">
              <a:buNone/>
            </a:pPr>
            <a:endParaRPr lang="en-GB">
              <a:solidFill>
                <a:srgbClr val="FF0000"/>
              </a:solidFill>
            </a:endParaRPr>
          </a:p>
        </p:txBody>
      </p:sp>
      <p:pic>
        <p:nvPicPr>
          <p:cNvPr id="8" name="Picture 7">
            <a:extLst>
              <a:ext uri="{FF2B5EF4-FFF2-40B4-BE49-F238E27FC236}">
                <a16:creationId xmlns:a16="http://schemas.microsoft.com/office/drawing/2014/main" id="{C3369D31-0E19-6F25-642A-FB702807AF26}"/>
              </a:ext>
            </a:extLst>
          </p:cNvPr>
          <p:cNvPicPr>
            <a:picLocks noChangeAspect="1"/>
          </p:cNvPicPr>
          <p:nvPr/>
        </p:nvPicPr>
        <p:blipFill>
          <a:blip r:embed="rId2"/>
          <a:stretch>
            <a:fillRect/>
          </a:stretch>
        </p:blipFill>
        <p:spPr>
          <a:xfrm>
            <a:off x="6636123" y="2858289"/>
            <a:ext cx="5247831" cy="2694317"/>
          </a:xfrm>
          <a:prstGeom prst="rect">
            <a:avLst/>
          </a:prstGeom>
        </p:spPr>
      </p:pic>
      <p:sp>
        <p:nvSpPr>
          <p:cNvPr id="7" name="TextBox 6">
            <a:extLst>
              <a:ext uri="{FF2B5EF4-FFF2-40B4-BE49-F238E27FC236}">
                <a16:creationId xmlns:a16="http://schemas.microsoft.com/office/drawing/2014/main" id="{87ED65C2-AA3B-243A-385A-2828BA60FA5A}"/>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Serious Violence: Continuing Success</a:t>
            </a:r>
            <a:endParaRPr lang="en-US"/>
          </a:p>
        </p:txBody>
      </p:sp>
      <p:sp>
        <p:nvSpPr>
          <p:cNvPr id="4" name="Rectangle 3">
            <a:extLst>
              <a:ext uri="{FF2B5EF4-FFF2-40B4-BE49-F238E27FC236}">
                <a16:creationId xmlns:a16="http://schemas.microsoft.com/office/drawing/2014/main" id="{AF0783B2-201A-146E-13B2-8472F3C883C0}"/>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27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365169" y="1543792"/>
            <a:ext cx="44136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Prevention: Reducing Demand</a:t>
            </a:r>
            <a:endParaRPr lang="en-US" dirty="0"/>
          </a:p>
        </p:txBody>
      </p:sp>
      <p:pic>
        <p:nvPicPr>
          <p:cNvPr id="6" name="Graphic 5" descr="Money">
            <a:extLst>
              <a:ext uri="{FF2B5EF4-FFF2-40B4-BE49-F238E27FC236}">
                <a16:creationId xmlns:a16="http://schemas.microsoft.com/office/drawing/2014/main" id="{910BEEA0-FA02-5B66-B813-ED6E81689E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0958" y="1841558"/>
            <a:ext cx="2716911" cy="2716911"/>
          </a:xfrm>
          <a:prstGeom prst="rect">
            <a:avLst/>
          </a:prstGeom>
        </p:spPr>
      </p:pic>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Grace Strong</a:t>
            </a:r>
            <a:endParaRPr lang="en-US" dirty="0">
              <a:solidFill>
                <a:srgbClr val="FFFFFF"/>
              </a:solidFill>
              <a:latin typeface="Arial"/>
              <a:cs typeface="Arial"/>
            </a:endParaRPr>
          </a:p>
          <a:p>
            <a:r>
              <a:rPr lang="en-GB" dirty="0">
                <a:solidFill>
                  <a:srgbClr val="FFFFFF"/>
                </a:solidFill>
                <a:latin typeface="Arial"/>
                <a:cs typeface="Arial"/>
              </a:rPr>
              <a:t>T/Head of Prevention, Leicestershire Police</a:t>
            </a:r>
            <a:endParaRPr lang="en-US">
              <a:solidFill>
                <a:srgbClr val="FFFFFF"/>
              </a:solidFill>
              <a:latin typeface="Arial"/>
              <a:cs typeface="Arial"/>
            </a:endParaRPr>
          </a:p>
          <a:p>
            <a:r>
              <a:rPr lang="en-GB" dirty="0">
                <a:solidFill>
                  <a:srgbClr val="FFFFFF"/>
                </a:solidFill>
                <a:latin typeface="Arial"/>
                <a:cs typeface="Arial"/>
              </a:rPr>
              <a:t>Director, The Violence Reduction Network</a:t>
            </a:r>
          </a:p>
          <a:p>
            <a:endParaRPr lang="en-GB" dirty="0">
              <a:solidFill>
                <a:srgbClr val="FFFFFF"/>
              </a:solidFill>
              <a:latin typeface="Arial"/>
              <a:cs typeface="Arial"/>
            </a:endParaRPr>
          </a:p>
        </p:txBody>
      </p:sp>
    </p:spTree>
    <p:extLst>
      <p:ext uri="{BB962C8B-B14F-4D97-AF65-F5344CB8AC3E}">
        <p14:creationId xmlns:p14="http://schemas.microsoft.com/office/powerpoint/2010/main" val="146578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r>
              <a:rPr lang="en-GB"/>
              <a:t>.</a:t>
            </a:r>
          </a:p>
        </p:txBody>
      </p:sp>
      <p:sp>
        <p:nvSpPr>
          <p:cNvPr id="5" name="Rectangle 4">
            <a:extLst>
              <a:ext uri="{FF2B5EF4-FFF2-40B4-BE49-F238E27FC236}">
                <a16:creationId xmlns:a16="http://schemas.microsoft.com/office/drawing/2014/main" id="{EF752169-FD16-4D6C-B77E-5708176C66BE}"/>
              </a:ext>
            </a:extLst>
          </p:cNvPr>
          <p:cNvSpPr/>
          <p:nvPr/>
        </p:nvSpPr>
        <p:spPr>
          <a:xfrm>
            <a:off x="581190" y="1916786"/>
            <a:ext cx="11040790" cy="4801314"/>
          </a:xfrm>
          <a:prstGeom prst="rect">
            <a:avLst/>
          </a:prstGeom>
        </p:spPr>
        <p:txBody>
          <a:bodyPr wrap="square">
            <a:spAutoFit/>
          </a:bodyPr>
          <a:lstStyle/>
          <a:p>
            <a:endParaRPr lang="en-GB" sz="2200">
              <a:solidFill>
                <a:srgbClr val="003057"/>
              </a:solidFill>
              <a:latin typeface="Arial" pitchFamily="34" charset="0"/>
              <a:cs typeface="Arial" pitchFamily="34" charset="0"/>
            </a:endParaRPr>
          </a:p>
          <a:p>
            <a:pPr marL="342900" indent="-342900">
              <a:buFont typeface="Wingdings" panose="05000000000000000000" pitchFamily="2" charset="2"/>
              <a:buChar char="§"/>
            </a:pPr>
            <a:r>
              <a:rPr lang="en-GB" sz="2200">
                <a:solidFill>
                  <a:srgbClr val="003057"/>
                </a:solidFill>
                <a:latin typeface="Arial" pitchFamily="34" charset="0"/>
                <a:cs typeface="Arial" pitchFamily="34" charset="0"/>
              </a:rPr>
              <a:t>Tracking &amp; recording change and benefits delivery through layer boards</a:t>
            </a:r>
          </a:p>
          <a:p>
            <a:pPr marL="342900" indent="-342900">
              <a:buFont typeface="Wingdings" panose="05000000000000000000" pitchFamily="2" charset="2"/>
              <a:buChar char="§"/>
            </a:pPr>
            <a:r>
              <a:rPr lang="en-GB" sz="2200">
                <a:solidFill>
                  <a:srgbClr val="003057"/>
                </a:solidFill>
                <a:latin typeface="Arial" pitchFamily="34" charset="0"/>
                <a:cs typeface="Arial" pitchFamily="34" charset="0"/>
              </a:rPr>
              <a:t>Based on data from our business cycle and Force Management Statement</a:t>
            </a:r>
          </a:p>
          <a:p>
            <a:pPr marL="342900" indent="-342900">
              <a:buFont typeface="Wingdings" panose="05000000000000000000" pitchFamily="2" charset="2"/>
              <a:buChar char="§"/>
            </a:pPr>
            <a:endParaRPr lang="en-GB" sz="2200">
              <a:solidFill>
                <a:srgbClr val="003057"/>
              </a:solidFill>
              <a:latin typeface="Arial" pitchFamily="34" charset="0"/>
              <a:cs typeface="Arial" pitchFamily="34" charset="0"/>
            </a:endParaRP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0</a:t>
            </a:r>
            <a:r>
              <a:rPr lang="en-GB" sz="2200">
                <a:solidFill>
                  <a:srgbClr val="003057"/>
                </a:solidFill>
                <a:latin typeface="Arial" pitchFamily="34" charset="0"/>
                <a:cs typeface="Arial" pitchFamily="34" charset="0"/>
              </a:rPr>
              <a:t> – Investment in IT solution with partners. Out of Court Disposals Review</a:t>
            </a: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1</a:t>
            </a:r>
            <a:r>
              <a:rPr lang="en-GB" sz="2200">
                <a:solidFill>
                  <a:srgbClr val="003057"/>
                </a:solidFill>
                <a:latin typeface="Arial" pitchFamily="34" charset="0"/>
                <a:cs typeface="Arial" pitchFamily="34" charset="0"/>
              </a:rPr>
              <a:t> – Contact centre investment, Crime  Bureau / Investigations Hub review</a:t>
            </a: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2</a:t>
            </a:r>
            <a:r>
              <a:rPr lang="en-GB" sz="2200">
                <a:solidFill>
                  <a:srgbClr val="003057"/>
                </a:solidFill>
                <a:latin typeface="Arial" pitchFamily="34" charset="0"/>
                <a:cs typeface="Arial" pitchFamily="34" charset="0"/>
              </a:rPr>
              <a:t> – Systems aligned with Op Forefront investments</a:t>
            </a: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3</a:t>
            </a:r>
            <a:r>
              <a:rPr lang="en-GB" sz="2200">
                <a:solidFill>
                  <a:srgbClr val="003057"/>
                </a:solidFill>
                <a:latin typeface="Arial" pitchFamily="34" charset="0"/>
                <a:cs typeface="Arial" pitchFamily="34" charset="0"/>
              </a:rPr>
              <a:t> – VAWG service, Digital Forensics, Redaction, national police database</a:t>
            </a: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4</a:t>
            </a:r>
            <a:r>
              <a:rPr lang="en-GB" sz="2200">
                <a:solidFill>
                  <a:srgbClr val="003057"/>
                </a:solidFill>
                <a:latin typeface="Arial" pitchFamily="34" charset="0"/>
                <a:cs typeface="Arial" pitchFamily="34" charset="0"/>
              </a:rPr>
              <a:t> – Digital Case File, Custody Review, Medical Statements process</a:t>
            </a:r>
          </a:p>
          <a:p>
            <a:pPr marL="800100" lvl="1" indent="-342900">
              <a:buFont typeface="Wingdings" panose="05000000000000000000" pitchFamily="2" charset="2"/>
              <a:buChar char="§"/>
            </a:pPr>
            <a:r>
              <a:rPr lang="en-GB" sz="2200" b="1">
                <a:solidFill>
                  <a:srgbClr val="003057"/>
                </a:solidFill>
                <a:latin typeface="Arial" pitchFamily="34" charset="0"/>
                <a:cs typeface="Arial" pitchFamily="34" charset="0"/>
              </a:rPr>
              <a:t>Layer 5</a:t>
            </a:r>
            <a:r>
              <a:rPr lang="en-GB" sz="2200">
                <a:solidFill>
                  <a:srgbClr val="003057"/>
                </a:solidFill>
                <a:latin typeface="Arial" pitchFamily="34" charset="0"/>
                <a:cs typeface="Arial" pitchFamily="34" charset="0"/>
              </a:rPr>
              <a:t> – Cloud investment, data storage, capital prog, HR system upgrade</a:t>
            </a:r>
          </a:p>
          <a:p>
            <a:pPr marL="342900" indent="-342900">
              <a:buFont typeface="Wingdings" panose="05000000000000000000" pitchFamily="2" charset="2"/>
              <a:buChar char="§"/>
            </a:pPr>
            <a:endParaRPr lang="en-GB" sz="2200">
              <a:solidFill>
                <a:srgbClr val="003057"/>
              </a:solidFill>
              <a:latin typeface="Arial" pitchFamily="34" charset="0"/>
              <a:cs typeface="Arial" pitchFamily="34" charset="0"/>
            </a:endParaRPr>
          </a:p>
          <a:p>
            <a:pPr marL="342900" indent="-342900">
              <a:buFont typeface="Wingdings" panose="05000000000000000000" pitchFamily="2" charset="2"/>
              <a:buChar char="§"/>
            </a:pPr>
            <a:r>
              <a:rPr lang="en-GB" sz="2200">
                <a:solidFill>
                  <a:srgbClr val="003057"/>
                </a:solidFill>
                <a:latin typeface="Arial" pitchFamily="34" charset="0"/>
                <a:cs typeface="Arial" pitchFamily="34" charset="0"/>
              </a:rPr>
              <a:t>Plus IT interdependencies across the programme and service redesign linked to savings.</a:t>
            </a:r>
          </a:p>
          <a:p>
            <a:pPr marL="800100" lvl="1" indent="-342900">
              <a:buFont typeface="Arial" panose="020B0604020202020204" pitchFamily="34" charset="0"/>
              <a:buChar char="•"/>
            </a:pPr>
            <a:endParaRPr lang="en-GB" sz="2000">
              <a:solidFill>
                <a:srgbClr val="003057"/>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B7BC0149-43A0-4F6A-8D76-849D120AA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75897" y="-1347141"/>
            <a:ext cx="911229" cy="5616624"/>
          </a:xfrm>
          <a:prstGeom prst="rect">
            <a:avLst/>
          </a:prstGeom>
        </p:spPr>
      </p:pic>
      <p:sp>
        <p:nvSpPr>
          <p:cNvPr id="3" name="Rectangle 2">
            <a:extLst>
              <a:ext uri="{FF2B5EF4-FFF2-40B4-BE49-F238E27FC236}">
                <a16:creationId xmlns:a16="http://schemas.microsoft.com/office/drawing/2014/main" id="{BB5FD9CA-D1AF-C597-A851-29AC58B42F33}"/>
              </a:ext>
            </a:extLst>
          </p:cNvPr>
          <p:cNvSpPr/>
          <p:nvPr/>
        </p:nvSpPr>
        <p:spPr>
          <a:xfrm>
            <a:off x="444873" y="658906"/>
            <a:ext cx="11302253"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93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F157AE-0CBC-54E4-07BC-B48D899DF504}"/>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E05B1026-F08F-3645-2F93-862E19175609}"/>
              </a:ext>
            </a:extLst>
          </p:cNvPr>
          <p:cNvGrpSpPr/>
          <p:nvPr/>
        </p:nvGrpSpPr>
        <p:grpSpPr>
          <a:xfrm>
            <a:off x="381365" y="1809702"/>
            <a:ext cx="11412600" cy="4478254"/>
            <a:chOff x="381365" y="1809702"/>
            <a:chExt cx="11412600" cy="4478254"/>
          </a:xfrm>
        </p:grpSpPr>
        <p:pic>
          <p:nvPicPr>
            <p:cNvPr id="6" name="Picture 5">
              <a:extLst>
                <a:ext uri="{FF2B5EF4-FFF2-40B4-BE49-F238E27FC236}">
                  <a16:creationId xmlns:a16="http://schemas.microsoft.com/office/drawing/2014/main" id="{29D9AFE4-CE60-8054-EE2D-C0340637DC4E}"/>
                </a:ext>
              </a:extLst>
            </p:cNvPr>
            <p:cNvPicPr>
              <a:picLocks noChangeAspect="1"/>
            </p:cNvPicPr>
            <p:nvPr/>
          </p:nvPicPr>
          <p:blipFill rotWithShape="1">
            <a:blip r:embed="rId2"/>
            <a:srcRect l="4956" t="14296" r="7393" b="30673"/>
            <a:stretch/>
          </p:blipFill>
          <p:spPr>
            <a:xfrm>
              <a:off x="381365" y="1809702"/>
              <a:ext cx="11412600" cy="4478254"/>
            </a:xfrm>
            <a:prstGeom prst="rect">
              <a:avLst/>
            </a:prstGeom>
          </p:spPr>
        </p:pic>
        <p:sp>
          <p:nvSpPr>
            <p:cNvPr id="7" name="Oval 6">
              <a:extLst>
                <a:ext uri="{FF2B5EF4-FFF2-40B4-BE49-F238E27FC236}">
                  <a16:creationId xmlns:a16="http://schemas.microsoft.com/office/drawing/2014/main" id="{2AF4B1F9-D384-95AD-F373-FA31EA68A3D2}"/>
                </a:ext>
              </a:extLst>
            </p:cNvPr>
            <p:cNvSpPr/>
            <p:nvPr/>
          </p:nvSpPr>
          <p:spPr>
            <a:xfrm>
              <a:off x="1335048" y="2848708"/>
              <a:ext cx="2567354" cy="256735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3B45490-48B6-9336-E5D0-515F24F1D234}"/>
                </a:ext>
              </a:extLst>
            </p:cNvPr>
            <p:cNvSpPr/>
            <p:nvPr/>
          </p:nvSpPr>
          <p:spPr>
            <a:xfrm>
              <a:off x="4856085" y="2848708"/>
              <a:ext cx="2567354" cy="256735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474A3D0-75DB-EA33-FAC9-6522C7D47FA0}"/>
                </a:ext>
              </a:extLst>
            </p:cNvPr>
            <p:cNvSpPr/>
            <p:nvPr/>
          </p:nvSpPr>
          <p:spPr>
            <a:xfrm>
              <a:off x="8243579" y="2848708"/>
              <a:ext cx="2567354" cy="256735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481F3F5-D810-3785-5FE1-20F2EAA673B8}"/>
                </a:ext>
              </a:extLst>
            </p:cNvPr>
            <p:cNvSpPr/>
            <p:nvPr/>
          </p:nvSpPr>
          <p:spPr>
            <a:xfrm>
              <a:off x="816162" y="2196583"/>
              <a:ext cx="3533066" cy="370449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solidFill>
                    <a:srgbClr val="002060"/>
                  </a:solidFill>
                  <a:latin typeface="Arial" panose="020B0604020202020204" pitchFamily="34" charset="0"/>
                  <a:cs typeface="Arial" panose="020B0604020202020204" pitchFamily="34" charset="0"/>
                </a:rPr>
                <a:t>To brief the PCC Candidates on the areas of focus and strategic direction for Leicestershire Police </a:t>
              </a:r>
              <a:endParaRPr lang="en-US">
                <a:solidFill>
                  <a:srgbClr val="002060"/>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FE6A849-C437-3960-9594-DE1D00CAD0A4}"/>
                </a:ext>
              </a:extLst>
            </p:cNvPr>
            <p:cNvSpPr/>
            <p:nvPr/>
          </p:nvSpPr>
          <p:spPr>
            <a:xfrm>
              <a:off x="4276997" y="2472085"/>
              <a:ext cx="3533066" cy="370449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solidFill>
                    <a:srgbClr val="002060"/>
                  </a:solidFill>
                  <a:latin typeface="Arial" panose="020B0604020202020204" pitchFamily="34" charset="0"/>
                  <a:cs typeface="Arial" panose="020B0604020202020204" pitchFamily="34" charset="0"/>
                </a:rPr>
                <a:t>Inform the candidates of the plans to deliver an effective, efficient and legitimate police service for Leicester, Leicestershire and Rutland. </a:t>
              </a:r>
              <a:endParaRPr lang="en-US">
                <a:solidFill>
                  <a:srgbClr val="00206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AF812D62-C113-133F-7AAF-E6ABD7019A5B}"/>
                </a:ext>
              </a:extLst>
            </p:cNvPr>
            <p:cNvSpPr/>
            <p:nvPr/>
          </p:nvSpPr>
          <p:spPr>
            <a:xfrm>
              <a:off x="7737832" y="2275484"/>
              <a:ext cx="3533066" cy="370449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solidFill>
                    <a:srgbClr val="002060"/>
                  </a:solidFill>
                  <a:latin typeface="Arial" panose="020B0604020202020204" pitchFamily="34" charset="0"/>
                  <a:cs typeface="Arial" panose="020B0604020202020204" pitchFamily="34" charset="0"/>
                </a:rPr>
                <a:t>Discuss the role of the PCC with aligning priorities with the Police and Crime Plan. </a:t>
              </a:r>
              <a:endParaRPr lang="en-US">
                <a:solidFill>
                  <a:srgbClr val="002060"/>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76773C1D-5386-819E-75F3-E68A01325DAC}"/>
              </a:ext>
            </a:extLst>
          </p:cNvPr>
          <p:cNvSpPr txBox="1"/>
          <p:nvPr/>
        </p:nvSpPr>
        <p:spPr>
          <a:xfrm>
            <a:off x="504741" y="1216901"/>
            <a:ext cx="9730154"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Welcome – Chief Constable Nixon, Claire Trewartha</a:t>
            </a:r>
          </a:p>
        </p:txBody>
      </p:sp>
    </p:spTree>
    <p:extLst>
      <p:ext uri="{BB962C8B-B14F-4D97-AF65-F5344CB8AC3E}">
        <p14:creationId xmlns:p14="http://schemas.microsoft.com/office/powerpoint/2010/main" val="280001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D9FC6D-A387-7A9F-9676-EA7B04FE3645}"/>
              </a:ext>
            </a:extLst>
          </p:cNvPr>
          <p:cNvSpPr/>
          <p:nvPr/>
        </p:nvSpPr>
        <p:spPr>
          <a:xfrm>
            <a:off x="437028" y="645458"/>
            <a:ext cx="11282083"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96F4133-895A-787A-7DE3-C4106B68FB57}"/>
              </a:ext>
            </a:extLst>
          </p:cNvPr>
          <p:cNvSpPr txBox="1"/>
          <p:nvPr/>
        </p:nvSpPr>
        <p:spPr>
          <a:xfrm>
            <a:off x="305725" y="1228049"/>
            <a:ext cx="7823021" cy="523220"/>
          </a:xfrm>
          <a:prstGeom prst="rect">
            <a:avLst/>
          </a:prstGeom>
          <a:noFill/>
        </p:spPr>
        <p:txBody>
          <a:bodyPr wrap="square">
            <a:spAutoFit/>
          </a:bodyPr>
          <a:lstStyle/>
          <a:p>
            <a:pPr algn="ctr"/>
            <a:r>
              <a:rPr lang="en-GB" sz="2800" b="1">
                <a:solidFill>
                  <a:schemeClr val="bg1"/>
                </a:solidFill>
              </a:rPr>
              <a:t>Prevention Directorate: </a:t>
            </a:r>
            <a:r>
              <a:rPr lang="en-GB" sz="2800">
                <a:solidFill>
                  <a:schemeClr val="bg1"/>
                </a:solidFill>
              </a:rPr>
              <a:t>Context and Rationale </a:t>
            </a:r>
          </a:p>
        </p:txBody>
      </p:sp>
      <p:pic>
        <p:nvPicPr>
          <p:cNvPr id="4" name="Picture 3">
            <a:extLst>
              <a:ext uri="{FF2B5EF4-FFF2-40B4-BE49-F238E27FC236}">
                <a16:creationId xmlns:a16="http://schemas.microsoft.com/office/drawing/2014/main" id="{6045EC9F-A9CB-7C8E-507C-B8DF57EEF7EE}"/>
              </a:ext>
            </a:extLst>
          </p:cNvPr>
          <p:cNvPicPr>
            <a:picLocks noChangeAspect="1"/>
          </p:cNvPicPr>
          <p:nvPr/>
        </p:nvPicPr>
        <p:blipFill>
          <a:blip r:embed="rId3"/>
          <a:stretch>
            <a:fillRect/>
          </a:stretch>
        </p:blipFill>
        <p:spPr>
          <a:xfrm>
            <a:off x="8976320" y="6237312"/>
            <a:ext cx="2883658" cy="408467"/>
          </a:xfrm>
          <a:prstGeom prst="rect">
            <a:avLst/>
          </a:prstGeom>
        </p:spPr>
      </p:pic>
      <p:sp>
        <p:nvSpPr>
          <p:cNvPr id="6" name="TextBox 5">
            <a:extLst>
              <a:ext uri="{FF2B5EF4-FFF2-40B4-BE49-F238E27FC236}">
                <a16:creationId xmlns:a16="http://schemas.microsoft.com/office/drawing/2014/main" id="{EAB793DB-BB7F-9EEA-4726-D05822757250}"/>
              </a:ext>
            </a:extLst>
          </p:cNvPr>
          <p:cNvSpPr txBox="1"/>
          <p:nvPr/>
        </p:nvSpPr>
        <p:spPr>
          <a:xfrm>
            <a:off x="857490" y="1867728"/>
            <a:ext cx="10441160" cy="4665399"/>
          </a:xfrm>
          <a:prstGeom prst="rect">
            <a:avLst/>
          </a:prstGeom>
          <a:noFill/>
        </p:spPr>
        <p:txBody>
          <a:bodyPr wrap="square" rtlCol="0">
            <a:noAutofit/>
          </a:bodyPr>
          <a:lstStyle/>
          <a:p>
            <a:pPr marL="285750" indent="-285750">
              <a:buFont typeface="Wingdings" panose="05000000000000000000" pitchFamily="2" charset="2"/>
              <a:buChar char="Ø"/>
            </a:pPr>
            <a:r>
              <a:rPr lang="en-GB" sz="1600"/>
              <a:t>The NPCC’s National Policing Prevention Strategy outlines the relevance, aims and enablers of prevention including the need to embed prevention as a core policing function and the importance of tackling the causes of crime, harm and demand through partnership orientated problem-solving. </a:t>
            </a:r>
          </a:p>
          <a:p>
            <a:pPr marL="285750" indent="-285750">
              <a:buFont typeface="Wingdings" panose="05000000000000000000" pitchFamily="2" charset="2"/>
              <a:buChar char="Ø"/>
            </a:pPr>
            <a:endParaRPr lang="en-GB" sz="1600"/>
          </a:p>
          <a:p>
            <a:pPr marL="285750" indent="-285750">
              <a:buFont typeface="Wingdings" panose="05000000000000000000" pitchFamily="2" charset="2"/>
              <a:buChar char="Ø"/>
            </a:pPr>
            <a:r>
              <a:rPr lang="en-GB" sz="1600"/>
              <a:t>This is now reflected in HMICFS’s PEEL Assessment Framework (Question 3) </a:t>
            </a:r>
          </a:p>
          <a:p>
            <a:pPr marL="285750" indent="-285750">
              <a:buFont typeface="Wingdings" panose="05000000000000000000" pitchFamily="2" charset="2"/>
              <a:buChar char="Ø"/>
            </a:pPr>
            <a:endParaRPr lang="en-GB" sz="1600"/>
          </a:p>
          <a:p>
            <a:pPr marL="285750" indent="-285750">
              <a:buFont typeface="Wingdings" panose="05000000000000000000" pitchFamily="2" charset="2"/>
              <a:buChar char="Ø"/>
            </a:pPr>
            <a:r>
              <a:rPr lang="en-GB" sz="1600"/>
              <a:t>Layer 0 (Prevention and Partnerships) was established as part of the Op Forefront transformational change programme.</a:t>
            </a:r>
          </a:p>
          <a:p>
            <a:endParaRPr lang="en-GB" sz="1600"/>
          </a:p>
          <a:p>
            <a:pPr marL="285750" indent="-285750">
              <a:buFont typeface="Wingdings" panose="05000000000000000000" pitchFamily="2" charset="2"/>
              <a:buChar char="Ø"/>
            </a:pPr>
            <a:r>
              <a:rPr lang="en-GB" sz="1600"/>
              <a:t>Prevention has been included in Our Duty, The Leicestershire Police Pledge and Leicestershire Police’s Strategic Priorities in recognition that prevention plays a critical role in reducing crime, harm and demand now and in the future. </a:t>
            </a:r>
          </a:p>
          <a:p>
            <a:pPr marL="285750" indent="-285750">
              <a:buFont typeface="Wingdings" panose="05000000000000000000" pitchFamily="2" charset="2"/>
              <a:buChar char="Ø"/>
            </a:pPr>
            <a:endParaRPr lang="en-GB" sz="1600"/>
          </a:p>
          <a:p>
            <a:pPr marL="285750" indent="-285750">
              <a:buFont typeface="Wingdings" panose="05000000000000000000" pitchFamily="2" charset="2"/>
              <a:buChar char="Ø"/>
            </a:pPr>
            <a:r>
              <a:rPr lang="en-GB" sz="1600"/>
              <a:t>Leicestershire Police have a history of investing in prevention and partnerships including the former SHRU, VCCU and involvement in the VRN. </a:t>
            </a:r>
          </a:p>
          <a:p>
            <a:pPr>
              <a:buClr>
                <a:srgbClr val="9E2280"/>
              </a:buClr>
            </a:pPr>
            <a:endParaRPr lang="en-GB" sz="1600"/>
          </a:p>
          <a:p>
            <a:pPr marL="285750" indent="-285750">
              <a:buFont typeface="Wingdings" panose="05000000000000000000" pitchFamily="2" charset="2"/>
              <a:buChar char="Ø"/>
            </a:pPr>
            <a:r>
              <a:rPr lang="en-GB" sz="1600"/>
              <a:t>The aim of Layer 0 and the establishment of a Prevention Directorate is to strengthen this further. The Directorate brings prevention-focussed activity together under one Directorate with a common approach. It will directly deliver some activity whilst also offering strategic leadership, expertise and support  across and beyond the Force so that prevention is embedded into policing and our partnerships.  </a:t>
            </a:r>
          </a:p>
        </p:txBody>
      </p:sp>
    </p:spTree>
    <p:extLst>
      <p:ext uri="{BB962C8B-B14F-4D97-AF65-F5344CB8AC3E}">
        <p14:creationId xmlns:p14="http://schemas.microsoft.com/office/powerpoint/2010/main" val="112835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008986B-42DA-5F4C-26F6-FE054424BD83}"/>
              </a:ext>
            </a:extLst>
          </p:cNvPr>
          <p:cNvGrpSpPr/>
          <p:nvPr/>
        </p:nvGrpSpPr>
        <p:grpSpPr>
          <a:xfrm>
            <a:off x="308149" y="3942161"/>
            <a:ext cx="500062" cy="458788"/>
            <a:chOff x="1415480" y="3048628"/>
            <a:chExt cx="500062" cy="458788"/>
          </a:xfrm>
        </p:grpSpPr>
        <p:sp>
          <p:nvSpPr>
            <p:cNvPr id="36" name="Text Box 15">
              <a:extLst>
                <a:ext uri="{FF2B5EF4-FFF2-40B4-BE49-F238E27FC236}">
                  <a16:creationId xmlns:a16="http://schemas.microsoft.com/office/drawing/2014/main" id="{10F7D256-0B57-3BEB-3E0F-004E28A7D634}"/>
                </a:ext>
              </a:extLst>
            </p:cNvPr>
            <p:cNvSpPr txBox="1">
              <a:spLocks noChangeArrowheads="1"/>
            </p:cNvSpPr>
            <p:nvPr/>
          </p:nvSpPr>
          <p:spPr bwMode="auto">
            <a:xfrm>
              <a:off x="1415480" y="3122928"/>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F0863E"/>
                  </a:solidFill>
                  <a:effectLst/>
                  <a:latin typeface="Poppins" charset="0"/>
                </a:rPr>
                <a:t> </a:t>
              </a:r>
              <a:r>
                <a:rPr kumimoji="0" lang="en-GB" altLang="en-US" sz="1400" b="0" i="0" u="none" strike="noStrike" cap="none" normalizeH="0" baseline="0">
                  <a:ln>
                    <a:noFill/>
                  </a:ln>
                  <a:solidFill>
                    <a:srgbClr val="F0863E"/>
                  </a:solidFill>
                  <a:effectLst/>
                  <a:latin typeface="Franklin Gothic Demi" panose="020B0703020102020204" pitchFamily="34" charset="0"/>
                </a:rPr>
                <a:t>4</a:t>
              </a:r>
              <a:endParaRPr kumimoji="0" lang="en-US" altLang="en-US" sz="1800" b="0" i="0" u="none" strike="noStrike" cap="none" normalizeH="0" baseline="0">
                <a:ln>
                  <a:noFill/>
                </a:ln>
                <a:solidFill>
                  <a:srgbClr val="F0863E"/>
                </a:solidFill>
                <a:effectLst/>
                <a:latin typeface="Arial" panose="020B0604020202020204" pitchFamily="34" charset="0"/>
              </a:endParaRPr>
            </a:p>
          </p:txBody>
        </p:sp>
        <p:sp>
          <p:nvSpPr>
            <p:cNvPr id="37" name="Oval 36">
              <a:extLst>
                <a:ext uri="{FF2B5EF4-FFF2-40B4-BE49-F238E27FC236}">
                  <a16:creationId xmlns:a16="http://schemas.microsoft.com/office/drawing/2014/main" id="{54761427-0637-D01E-42C3-39987D25FA5A}"/>
                </a:ext>
              </a:extLst>
            </p:cNvPr>
            <p:cNvSpPr>
              <a:spLocks noChangeArrowheads="1"/>
            </p:cNvSpPr>
            <p:nvPr/>
          </p:nvSpPr>
          <p:spPr bwMode="auto">
            <a:xfrm>
              <a:off x="1415480" y="3048628"/>
              <a:ext cx="500062" cy="458788"/>
            </a:xfrm>
            <a:prstGeom prst="ellipse">
              <a:avLst/>
            </a:prstGeom>
            <a:noFill/>
            <a:ln w="38100" algn="ctr">
              <a:solidFill>
                <a:srgbClr val="F0863E"/>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90B5E17C-CCC2-7EB4-EE50-1BCD6A53D8F5}"/>
              </a:ext>
            </a:extLst>
          </p:cNvPr>
          <p:cNvGrpSpPr/>
          <p:nvPr/>
        </p:nvGrpSpPr>
        <p:grpSpPr>
          <a:xfrm>
            <a:off x="328685" y="2063920"/>
            <a:ext cx="507666" cy="458788"/>
            <a:chOff x="11547444" y="6262532"/>
            <a:chExt cx="507666" cy="458788"/>
          </a:xfrm>
        </p:grpSpPr>
        <p:sp>
          <p:nvSpPr>
            <p:cNvPr id="43" name="Text Box 15">
              <a:extLst>
                <a:ext uri="{FF2B5EF4-FFF2-40B4-BE49-F238E27FC236}">
                  <a16:creationId xmlns:a16="http://schemas.microsoft.com/office/drawing/2014/main" id="{B8D13F92-FCFF-674E-2E76-6476578B859B}"/>
                </a:ext>
              </a:extLst>
            </p:cNvPr>
            <p:cNvSpPr txBox="1">
              <a:spLocks noChangeArrowheads="1"/>
            </p:cNvSpPr>
            <p:nvPr/>
          </p:nvSpPr>
          <p:spPr bwMode="auto">
            <a:xfrm>
              <a:off x="11547444" y="6340085"/>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35A077"/>
                  </a:solidFill>
                  <a:effectLst/>
                  <a:latin typeface="Franklin Gothic Demi" panose="020B0703020102020204" pitchFamily="34" charset="0"/>
                </a:rPr>
                <a:t>1</a:t>
              </a:r>
              <a:endParaRPr kumimoji="0" lang="en-US" altLang="en-US" sz="1800" b="0" i="0" u="none" strike="noStrike" cap="none" normalizeH="0" baseline="0">
                <a:ln>
                  <a:noFill/>
                </a:ln>
                <a:solidFill>
                  <a:srgbClr val="35A077"/>
                </a:solidFill>
                <a:effectLst/>
                <a:latin typeface="Arial" panose="020B0604020202020204" pitchFamily="34" charset="0"/>
              </a:endParaRPr>
            </a:p>
          </p:txBody>
        </p:sp>
        <p:sp>
          <p:nvSpPr>
            <p:cNvPr id="44" name="Oval 43">
              <a:extLst>
                <a:ext uri="{FF2B5EF4-FFF2-40B4-BE49-F238E27FC236}">
                  <a16:creationId xmlns:a16="http://schemas.microsoft.com/office/drawing/2014/main" id="{C3079571-1458-9859-417B-2C109C65DA42}"/>
                </a:ext>
              </a:extLst>
            </p:cNvPr>
            <p:cNvSpPr>
              <a:spLocks noChangeArrowheads="1"/>
            </p:cNvSpPr>
            <p:nvPr/>
          </p:nvSpPr>
          <p:spPr bwMode="auto">
            <a:xfrm>
              <a:off x="11555048" y="6262532"/>
              <a:ext cx="500062" cy="458788"/>
            </a:xfrm>
            <a:prstGeom prst="ellipse">
              <a:avLst/>
            </a:prstGeom>
            <a:noFill/>
            <a:ln w="38100" algn="ctr">
              <a:solidFill>
                <a:srgbClr val="35A077"/>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55" name="Group 54">
            <a:extLst>
              <a:ext uri="{FF2B5EF4-FFF2-40B4-BE49-F238E27FC236}">
                <a16:creationId xmlns:a16="http://schemas.microsoft.com/office/drawing/2014/main" id="{C53A0279-D368-74CD-B8CB-03D04F6704C5}"/>
              </a:ext>
            </a:extLst>
          </p:cNvPr>
          <p:cNvGrpSpPr/>
          <p:nvPr/>
        </p:nvGrpSpPr>
        <p:grpSpPr>
          <a:xfrm>
            <a:off x="300034" y="4567718"/>
            <a:ext cx="507666" cy="458788"/>
            <a:chOff x="2548272" y="2650321"/>
            <a:chExt cx="507666" cy="458788"/>
          </a:xfrm>
        </p:grpSpPr>
        <p:sp>
          <p:nvSpPr>
            <p:cNvPr id="53" name="Text Box 15">
              <a:extLst>
                <a:ext uri="{FF2B5EF4-FFF2-40B4-BE49-F238E27FC236}">
                  <a16:creationId xmlns:a16="http://schemas.microsoft.com/office/drawing/2014/main" id="{AE4604F0-1BC2-6369-707F-C84EC757E1CC}"/>
                </a:ext>
              </a:extLst>
            </p:cNvPr>
            <p:cNvSpPr txBox="1">
              <a:spLocks noChangeArrowheads="1"/>
            </p:cNvSpPr>
            <p:nvPr/>
          </p:nvSpPr>
          <p:spPr bwMode="auto">
            <a:xfrm>
              <a:off x="2548272" y="2727874"/>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2584C6"/>
                  </a:solidFill>
                  <a:effectLst/>
                  <a:latin typeface="Franklin Gothic Demi" panose="020B0703020102020204" pitchFamily="34" charset="0"/>
                </a:rPr>
                <a:t>5</a:t>
              </a:r>
              <a:endParaRPr kumimoji="0" lang="en-US" altLang="en-US" sz="1800" b="0" i="0" u="none" strike="noStrike" cap="none" normalizeH="0" baseline="0">
                <a:ln>
                  <a:noFill/>
                </a:ln>
                <a:solidFill>
                  <a:srgbClr val="2584C6"/>
                </a:solidFill>
                <a:effectLst/>
                <a:latin typeface="Arial" panose="020B0604020202020204" pitchFamily="34" charset="0"/>
              </a:endParaRPr>
            </a:p>
          </p:txBody>
        </p:sp>
        <p:sp>
          <p:nvSpPr>
            <p:cNvPr id="54" name="Oval 53">
              <a:extLst>
                <a:ext uri="{FF2B5EF4-FFF2-40B4-BE49-F238E27FC236}">
                  <a16:creationId xmlns:a16="http://schemas.microsoft.com/office/drawing/2014/main" id="{3C4EEF89-3569-072B-56F5-263C95FD442F}"/>
                </a:ext>
              </a:extLst>
            </p:cNvPr>
            <p:cNvSpPr>
              <a:spLocks noChangeArrowheads="1"/>
            </p:cNvSpPr>
            <p:nvPr/>
          </p:nvSpPr>
          <p:spPr bwMode="auto">
            <a:xfrm>
              <a:off x="2555876" y="2650321"/>
              <a:ext cx="500062" cy="458788"/>
            </a:xfrm>
            <a:prstGeom prst="ellipse">
              <a:avLst/>
            </a:prstGeom>
            <a:noFill/>
            <a:ln w="38100" algn="ctr">
              <a:solidFill>
                <a:srgbClr val="2584C6"/>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57" name="TextBox 56">
            <a:extLst>
              <a:ext uri="{FF2B5EF4-FFF2-40B4-BE49-F238E27FC236}">
                <a16:creationId xmlns:a16="http://schemas.microsoft.com/office/drawing/2014/main" id="{BD51F574-D147-9715-C1BE-3F858E257EC4}"/>
              </a:ext>
            </a:extLst>
          </p:cNvPr>
          <p:cNvSpPr txBox="1"/>
          <p:nvPr/>
        </p:nvSpPr>
        <p:spPr>
          <a:xfrm>
            <a:off x="800096" y="2097708"/>
            <a:ext cx="10873208" cy="369332"/>
          </a:xfrm>
          <a:prstGeom prst="rect">
            <a:avLst/>
          </a:prstGeom>
          <a:noFill/>
        </p:spPr>
        <p:txBody>
          <a:bodyPr wrap="square">
            <a:spAutoFit/>
          </a:bodyPr>
          <a:lstStyle/>
          <a:p>
            <a:r>
              <a:rPr lang="en-GB" sz="1800" b="1">
                <a:solidFill>
                  <a:schemeClr val="tx1"/>
                </a:solidFill>
              </a:rPr>
              <a:t> </a:t>
            </a:r>
            <a:r>
              <a:rPr lang="en-GB" b="1">
                <a:solidFill>
                  <a:schemeClr val="tx1"/>
                </a:solidFill>
              </a:rPr>
              <a:t>Use data and insights </a:t>
            </a:r>
            <a:r>
              <a:rPr lang="en-GB">
                <a:solidFill>
                  <a:schemeClr val="tx1"/>
                </a:solidFill>
              </a:rPr>
              <a:t>to understand the probl</a:t>
            </a:r>
            <a:r>
              <a:rPr lang="en-GB"/>
              <a:t>em, its causes and to improve the targeting of resource</a:t>
            </a:r>
          </a:p>
        </p:txBody>
      </p:sp>
      <p:grpSp>
        <p:nvGrpSpPr>
          <p:cNvPr id="79" name="Group 78">
            <a:extLst>
              <a:ext uri="{FF2B5EF4-FFF2-40B4-BE49-F238E27FC236}">
                <a16:creationId xmlns:a16="http://schemas.microsoft.com/office/drawing/2014/main" id="{085F9E92-0709-2A42-4356-C31D6FEF75E6}"/>
              </a:ext>
            </a:extLst>
          </p:cNvPr>
          <p:cNvGrpSpPr/>
          <p:nvPr/>
        </p:nvGrpSpPr>
        <p:grpSpPr>
          <a:xfrm>
            <a:off x="303836" y="2699941"/>
            <a:ext cx="11576862" cy="458788"/>
            <a:chOff x="441531" y="1840858"/>
            <a:chExt cx="11576862" cy="458788"/>
          </a:xfrm>
        </p:grpSpPr>
        <p:sp>
          <p:nvSpPr>
            <p:cNvPr id="40" name="Text Box 15">
              <a:extLst>
                <a:ext uri="{FF2B5EF4-FFF2-40B4-BE49-F238E27FC236}">
                  <a16:creationId xmlns:a16="http://schemas.microsoft.com/office/drawing/2014/main" id="{2626508F-C1F6-F4B9-023A-1D938A725FA2}"/>
                </a:ext>
              </a:extLst>
            </p:cNvPr>
            <p:cNvSpPr txBox="1">
              <a:spLocks noChangeArrowheads="1"/>
            </p:cNvSpPr>
            <p:nvPr/>
          </p:nvSpPr>
          <p:spPr bwMode="auto">
            <a:xfrm>
              <a:off x="441531" y="1918411"/>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E52D47"/>
                  </a:solidFill>
                  <a:effectLst/>
                  <a:latin typeface="Franklin Gothic Demi" panose="020B0703020102020204" pitchFamily="34" charset="0"/>
                </a:rPr>
                <a:t>2</a:t>
              </a:r>
              <a:endParaRPr kumimoji="0" lang="en-US" altLang="en-US" sz="1800" b="0" i="0" u="none" strike="noStrike" cap="none" normalizeH="0" baseline="0">
                <a:ln>
                  <a:noFill/>
                </a:ln>
                <a:solidFill>
                  <a:srgbClr val="E52D47"/>
                </a:solidFill>
                <a:effectLst/>
                <a:latin typeface="Arial" panose="020B0604020202020204" pitchFamily="34" charset="0"/>
              </a:endParaRPr>
            </a:p>
          </p:txBody>
        </p:sp>
        <p:sp>
          <p:nvSpPr>
            <p:cNvPr id="41" name="Oval 40">
              <a:extLst>
                <a:ext uri="{FF2B5EF4-FFF2-40B4-BE49-F238E27FC236}">
                  <a16:creationId xmlns:a16="http://schemas.microsoft.com/office/drawing/2014/main" id="{7CB80C5A-CD63-63DB-78EF-33430102CF9E}"/>
                </a:ext>
              </a:extLst>
            </p:cNvPr>
            <p:cNvSpPr>
              <a:spLocks noChangeArrowheads="1"/>
            </p:cNvSpPr>
            <p:nvPr/>
          </p:nvSpPr>
          <p:spPr bwMode="auto">
            <a:xfrm>
              <a:off x="449135" y="1840858"/>
              <a:ext cx="500062" cy="458788"/>
            </a:xfrm>
            <a:prstGeom prst="ellipse">
              <a:avLst/>
            </a:prstGeom>
            <a:noFill/>
            <a:ln w="38100" algn="ctr">
              <a:solidFill>
                <a:srgbClr val="E52D47"/>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8" name="TextBox 57">
              <a:extLst>
                <a:ext uri="{FF2B5EF4-FFF2-40B4-BE49-F238E27FC236}">
                  <a16:creationId xmlns:a16="http://schemas.microsoft.com/office/drawing/2014/main" id="{445A1459-B761-844F-8BA0-D88EB404F9C7}"/>
                </a:ext>
              </a:extLst>
            </p:cNvPr>
            <p:cNvSpPr txBox="1"/>
            <p:nvPr/>
          </p:nvSpPr>
          <p:spPr>
            <a:xfrm>
              <a:off x="978237" y="1893159"/>
              <a:ext cx="11040156" cy="369332"/>
            </a:xfrm>
            <a:prstGeom prst="rect">
              <a:avLst/>
            </a:prstGeom>
            <a:noFill/>
          </p:spPr>
          <p:txBody>
            <a:bodyPr wrap="square">
              <a:spAutoFit/>
            </a:bodyPr>
            <a:lstStyle/>
            <a:p>
              <a:r>
                <a:rPr lang="en-GB" sz="1800" b="1">
                  <a:solidFill>
                    <a:schemeClr val="tx1"/>
                  </a:solidFill>
                </a:rPr>
                <a:t> </a:t>
              </a:r>
              <a:r>
                <a:rPr lang="en-GB" b="1">
                  <a:solidFill>
                    <a:schemeClr val="tx1"/>
                  </a:solidFill>
                </a:rPr>
                <a:t>Draw on the evidence-base </a:t>
              </a:r>
              <a:r>
                <a:rPr lang="en-GB">
                  <a:solidFill>
                    <a:schemeClr val="tx1"/>
                  </a:solidFill>
                </a:rPr>
                <a:t>to ensure we are tackling the causes and maximising our </a:t>
              </a:r>
              <a:r>
                <a:rPr lang="en-GB"/>
                <a:t>effectiveness.</a:t>
              </a:r>
              <a:endParaRPr lang="en-GB">
                <a:solidFill>
                  <a:schemeClr val="tx1"/>
                </a:solidFill>
              </a:endParaRPr>
            </a:p>
          </p:txBody>
        </p:sp>
      </p:grpSp>
      <p:grpSp>
        <p:nvGrpSpPr>
          <p:cNvPr id="46" name="Group 45">
            <a:extLst>
              <a:ext uri="{FF2B5EF4-FFF2-40B4-BE49-F238E27FC236}">
                <a16:creationId xmlns:a16="http://schemas.microsoft.com/office/drawing/2014/main" id="{DD72B4A4-15A1-D40A-A1F9-A6ABA95410ED}"/>
              </a:ext>
            </a:extLst>
          </p:cNvPr>
          <p:cNvGrpSpPr/>
          <p:nvPr/>
        </p:nvGrpSpPr>
        <p:grpSpPr>
          <a:xfrm>
            <a:off x="308758" y="3311154"/>
            <a:ext cx="514047" cy="464238"/>
            <a:chOff x="11547444" y="6262487"/>
            <a:chExt cx="507011" cy="395668"/>
          </a:xfrm>
        </p:grpSpPr>
        <p:sp>
          <p:nvSpPr>
            <p:cNvPr id="47" name="Text Box 15">
              <a:extLst>
                <a:ext uri="{FF2B5EF4-FFF2-40B4-BE49-F238E27FC236}">
                  <a16:creationId xmlns:a16="http://schemas.microsoft.com/office/drawing/2014/main" id="{2DDE77D8-DB9C-13FB-9532-37998D3045B8}"/>
                </a:ext>
              </a:extLst>
            </p:cNvPr>
            <p:cNvSpPr txBox="1">
              <a:spLocks noChangeArrowheads="1"/>
            </p:cNvSpPr>
            <p:nvPr/>
          </p:nvSpPr>
          <p:spPr bwMode="auto">
            <a:xfrm>
              <a:off x="11547444" y="6340086"/>
              <a:ext cx="500062" cy="268225"/>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9C197D"/>
                  </a:solidFill>
                  <a:effectLst/>
                  <a:latin typeface="Franklin Gothic Demi" panose="020B0703020102020204" pitchFamily="34" charset="0"/>
                </a:rPr>
                <a:t>3</a:t>
              </a:r>
              <a:endParaRPr kumimoji="0" lang="en-US" altLang="en-US" sz="1800" b="0" i="0" u="none" strike="noStrike" cap="none" normalizeH="0" baseline="0">
                <a:ln>
                  <a:noFill/>
                </a:ln>
                <a:solidFill>
                  <a:srgbClr val="9C197D"/>
                </a:solidFill>
                <a:effectLst/>
                <a:latin typeface="Arial" panose="020B0604020202020204" pitchFamily="34" charset="0"/>
              </a:endParaRPr>
            </a:p>
          </p:txBody>
        </p:sp>
        <p:sp>
          <p:nvSpPr>
            <p:cNvPr id="48" name="Oval 47">
              <a:extLst>
                <a:ext uri="{FF2B5EF4-FFF2-40B4-BE49-F238E27FC236}">
                  <a16:creationId xmlns:a16="http://schemas.microsoft.com/office/drawing/2014/main" id="{3E929A0E-EFE0-4ED4-B894-DE9176624BF0}"/>
                </a:ext>
              </a:extLst>
            </p:cNvPr>
            <p:cNvSpPr>
              <a:spLocks noChangeArrowheads="1"/>
            </p:cNvSpPr>
            <p:nvPr/>
          </p:nvSpPr>
          <p:spPr bwMode="auto">
            <a:xfrm>
              <a:off x="11554393" y="6262487"/>
              <a:ext cx="500062" cy="395668"/>
            </a:xfrm>
            <a:prstGeom prst="ellipse">
              <a:avLst/>
            </a:prstGeom>
            <a:noFill/>
            <a:ln w="38100" algn="ctr">
              <a:solidFill>
                <a:srgbClr val="9C197D"/>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60" name="TextBox 59">
            <a:extLst>
              <a:ext uri="{FF2B5EF4-FFF2-40B4-BE49-F238E27FC236}">
                <a16:creationId xmlns:a16="http://schemas.microsoft.com/office/drawing/2014/main" id="{BC54BD75-67BD-2E1B-4708-8B69BF422F2B}"/>
              </a:ext>
            </a:extLst>
          </p:cNvPr>
          <p:cNvSpPr txBox="1"/>
          <p:nvPr/>
        </p:nvSpPr>
        <p:spPr>
          <a:xfrm>
            <a:off x="836351" y="3331229"/>
            <a:ext cx="9616087" cy="369332"/>
          </a:xfrm>
          <a:prstGeom prst="rect">
            <a:avLst/>
          </a:prstGeom>
          <a:noFill/>
        </p:spPr>
        <p:txBody>
          <a:bodyPr wrap="square">
            <a:spAutoFit/>
          </a:bodyPr>
          <a:lstStyle/>
          <a:p>
            <a:r>
              <a:rPr lang="en-GB" sz="1800" b="1">
                <a:solidFill>
                  <a:schemeClr val="tx1"/>
                </a:solidFill>
              </a:rPr>
              <a:t> </a:t>
            </a:r>
            <a:r>
              <a:rPr lang="en-GB" b="1">
                <a:solidFill>
                  <a:schemeClr val="tx1"/>
                </a:solidFill>
              </a:rPr>
              <a:t>Prioritise and champion prevention </a:t>
            </a:r>
            <a:r>
              <a:rPr lang="en-GB">
                <a:solidFill>
                  <a:schemeClr val="tx1"/>
                </a:solidFill>
              </a:rPr>
              <a:t>to build commitment and secure a longer-term impact. </a:t>
            </a:r>
            <a:endParaRPr lang="en-GB" b="1">
              <a:solidFill>
                <a:schemeClr val="tx1"/>
              </a:solidFill>
            </a:endParaRPr>
          </a:p>
        </p:txBody>
      </p:sp>
      <p:grpSp>
        <p:nvGrpSpPr>
          <p:cNvPr id="62" name="Group 61">
            <a:extLst>
              <a:ext uri="{FF2B5EF4-FFF2-40B4-BE49-F238E27FC236}">
                <a16:creationId xmlns:a16="http://schemas.microsoft.com/office/drawing/2014/main" id="{C2F7B0CE-AA4E-C0BC-B473-2EDAD28BF0F7}"/>
              </a:ext>
            </a:extLst>
          </p:cNvPr>
          <p:cNvGrpSpPr/>
          <p:nvPr/>
        </p:nvGrpSpPr>
        <p:grpSpPr>
          <a:xfrm>
            <a:off x="315139" y="5213860"/>
            <a:ext cx="507666" cy="458788"/>
            <a:chOff x="11547444" y="6262532"/>
            <a:chExt cx="507666" cy="458788"/>
          </a:xfrm>
        </p:grpSpPr>
        <p:sp>
          <p:nvSpPr>
            <p:cNvPr id="63" name="Text Box 15">
              <a:extLst>
                <a:ext uri="{FF2B5EF4-FFF2-40B4-BE49-F238E27FC236}">
                  <a16:creationId xmlns:a16="http://schemas.microsoft.com/office/drawing/2014/main" id="{67DBC857-F502-52AA-2FA3-1DCA05A6A2C3}"/>
                </a:ext>
              </a:extLst>
            </p:cNvPr>
            <p:cNvSpPr txBox="1">
              <a:spLocks noChangeArrowheads="1"/>
            </p:cNvSpPr>
            <p:nvPr/>
          </p:nvSpPr>
          <p:spPr bwMode="auto">
            <a:xfrm>
              <a:off x="11547444" y="6340085"/>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35A077"/>
                  </a:solidFill>
                  <a:effectLst/>
                  <a:latin typeface="Franklin Gothic Demi" panose="020B0703020102020204" pitchFamily="34" charset="0"/>
                </a:rPr>
                <a:t>6</a:t>
              </a:r>
              <a:endParaRPr kumimoji="0" lang="en-US" altLang="en-US" sz="1800" b="0" i="0" u="none" strike="noStrike" cap="none" normalizeH="0" baseline="0">
                <a:ln>
                  <a:noFill/>
                </a:ln>
                <a:solidFill>
                  <a:srgbClr val="35A077"/>
                </a:solidFill>
                <a:effectLst/>
                <a:latin typeface="Arial" panose="020B0604020202020204" pitchFamily="34" charset="0"/>
              </a:endParaRPr>
            </a:p>
          </p:txBody>
        </p:sp>
        <p:sp>
          <p:nvSpPr>
            <p:cNvPr id="64" name="Oval 63">
              <a:extLst>
                <a:ext uri="{FF2B5EF4-FFF2-40B4-BE49-F238E27FC236}">
                  <a16:creationId xmlns:a16="http://schemas.microsoft.com/office/drawing/2014/main" id="{9556CD9F-998B-F770-445E-84168CE34811}"/>
                </a:ext>
              </a:extLst>
            </p:cNvPr>
            <p:cNvSpPr>
              <a:spLocks noChangeArrowheads="1"/>
            </p:cNvSpPr>
            <p:nvPr/>
          </p:nvSpPr>
          <p:spPr bwMode="auto">
            <a:xfrm>
              <a:off x="11555048" y="6262532"/>
              <a:ext cx="500062" cy="458788"/>
            </a:xfrm>
            <a:prstGeom prst="ellipse">
              <a:avLst/>
            </a:prstGeom>
            <a:noFill/>
            <a:ln w="38100" algn="ctr">
              <a:solidFill>
                <a:srgbClr val="35A077"/>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67" name="Text Box 15">
            <a:extLst>
              <a:ext uri="{FF2B5EF4-FFF2-40B4-BE49-F238E27FC236}">
                <a16:creationId xmlns:a16="http://schemas.microsoft.com/office/drawing/2014/main" id="{CADC2263-8725-D894-434F-CF132B0D8323}"/>
              </a:ext>
            </a:extLst>
          </p:cNvPr>
          <p:cNvSpPr txBox="1">
            <a:spLocks noChangeArrowheads="1"/>
          </p:cNvSpPr>
          <p:nvPr/>
        </p:nvSpPr>
        <p:spPr bwMode="auto">
          <a:xfrm>
            <a:off x="308177" y="5896413"/>
            <a:ext cx="500062" cy="366712"/>
          </a:xfrm>
          <a:prstGeom prst="rect">
            <a:avLst/>
          </a:prstGeom>
          <a:noFill/>
          <a:ln w="25400" algn="ctr">
            <a:noFill/>
            <a:miter lim="800000"/>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Poppins" charset="0"/>
              </a:rPr>
              <a:t> </a:t>
            </a:r>
            <a:r>
              <a:rPr kumimoji="0" lang="en-GB" altLang="en-US" sz="1400" b="0" i="0" u="none" strike="noStrike" cap="none" normalizeH="0" baseline="0">
                <a:ln>
                  <a:noFill/>
                </a:ln>
                <a:solidFill>
                  <a:srgbClr val="E52D47"/>
                </a:solidFill>
                <a:effectLst/>
                <a:latin typeface="Franklin Gothic Demi" panose="020B0703020102020204" pitchFamily="34" charset="0"/>
              </a:rPr>
              <a:t>7</a:t>
            </a:r>
            <a:endParaRPr kumimoji="0" lang="en-US" altLang="en-US" sz="1800" b="0" i="0" u="none" strike="noStrike" cap="none" normalizeH="0" baseline="0">
              <a:ln>
                <a:noFill/>
              </a:ln>
              <a:solidFill>
                <a:srgbClr val="E52D47"/>
              </a:solidFill>
              <a:effectLst/>
              <a:latin typeface="Arial" panose="020B0604020202020204" pitchFamily="34" charset="0"/>
            </a:endParaRPr>
          </a:p>
        </p:txBody>
      </p:sp>
      <p:sp>
        <p:nvSpPr>
          <p:cNvPr id="68" name="Oval 67">
            <a:extLst>
              <a:ext uri="{FF2B5EF4-FFF2-40B4-BE49-F238E27FC236}">
                <a16:creationId xmlns:a16="http://schemas.microsoft.com/office/drawing/2014/main" id="{C2172636-ED40-D4B1-BBF9-BB5752DDB827}"/>
              </a:ext>
            </a:extLst>
          </p:cNvPr>
          <p:cNvSpPr>
            <a:spLocks noChangeArrowheads="1"/>
          </p:cNvSpPr>
          <p:nvPr/>
        </p:nvSpPr>
        <p:spPr bwMode="auto">
          <a:xfrm>
            <a:off x="315139" y="5821659"/>
            <a:ext cx="500062" cy="458788"/>
          </a:xfrm>
          <a:prstGeom prst="ellipse">
            <a:avLst/>
          </a:prstGeom>
          <a:noFill/>
          <a:ln w="38100" algn="ctr">
            <a:solidFill>
              <a:srgbClr val="E52D47"/>
            </a:solidFill>
            <a:round/>
            <a:headEnd/>
            <a:tailEnd/>
          </a:ln>
          <a:effectLst/>
          <a:extLst>
            <a:ext uri="{909E8E84-426E-40DD-AFC4-6F175D3DCCD1}">
              <a14:hiddenFill xmlns:a14="http://schemas.microsoft.com/office/drawing/2010/main">
                <a:solidFill>
                  <a:srgbClr val="823D94"/>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5" name="TextBox 74">
            <a:extLst>
              <a:ext uri="{FF2B5EF4-FFF2-40B4-BE49-F238E27FC236}">
                <a16:creationId xmlns:a16="http://schemas.microsoft.com/office/drawing/2014/main" id="{20946332-26BD-ADC3-401E-CE4FE11AA8DE}"/>
              </a:ext>
            </a:extLst>
          </p:cNvPr>
          <p:cNvSpPr txBox="1"/>
          <p:nvPr/>
        </p:nvSpPr>
        <p:spPr>
          <a:xfrm>
            <a:off x="851809" y="5231648"/>
            <a:ext cx="9600629" cy="369332"/>
          </a:xfrm>
          <a:prstGeom prst="rect">
            <a:avLst/>
          </a:prstGeom>
          <a:noFill/>
        </p:spPr>
        <p:txBody>
          <a:bodyPr wrap="square">
            <a:spAutoFit/>
          </a:bodyPr>
          <a:lstStyle/>
          <a:p>
            <a:r>
              <a:rPr lang="en-GB" b="1">
                <a:solidFill>
                  <a:schemeClr val="tx1"/>
                </a:solidFill>
              </a:rPr>
              <a:t> Invest in learning and development and technology </a:t>
            </a:r>
            <a:r>
              <a:rPr lang="en-GB">
                <a:solidFill>
                  <a:schemeClr val="tx1"/>
                </a:solidFill>
              </a:rPr>
              <a:t>to develop our expertise and improve services.  </a:t>
            </a:r>
            <a:r>
              <a:rPr lang="en-GB" b="1">
                <a:solidFill>
                  <a:schemeClr val="tx1"/>
                </a:solidFill>
              </a:rPr>
              <a:t> </a:t>
            </a:r>
            <a:endParaRPr lang="en-GB">
              <a:solidFill>
                <a:schemeClr val="tx1"/>
              </a:solidFill>
            </a:endParaRPr>
          </a:p>
        </p:txBody>
      </p:sp>
      <p:sp>
        <p:nvSpPr>
          <p:cNvPr id="77" name="TextBox 76">
            <a:extLst>
              <a:ext uri="{FF2B5EF4-FFF2-40B4-BE49-F238E27FC236}">
                <a16:creationId xmlns:a16="http://schemas.microsoft.com/office/drawing/2014/main" id="{1AAD1F3C-7758-E99B-BC7E-F9EE0ED49366}"/>
              </a:ext>
            </a:extLst>
          </p:cNvPr>
          <p:cNvSpPr txBox="1"/>
          <p:nvPr/>
        </p:nvSpPr>
        <p:spPr>
          <a:xfrm>
            <a:off x="851809" y="4596910"/>
            <a:ext cx="11040156" cy="369332"/>
          </a:xfrm>
          <a:prstGeom prst="rect">
            <a:avLst/>
          </a:prstGeom>
          <a:noFill/>
        </p:spPr>
        <p:txBody>
          <a:bodyPr wrap="square">
            <a:spAutoFit/>
          </a:bodyPr>
          <a:lstStyle/>
          <a:p>
            <a:r>
              <a:rPr lang="en-GB" sz="1800" b="1">
                <a:solidFill>
                  <a:schemeClr val="tx1"/>
                </a:solidFill>
              </a:rPr>
              <a:t> </a:t>
            </a:r>
            <a:r>
              <a:rPr lang="en-GB" b="1">
                <a:solidFill>
                  <a:schemeClr val="tx1"/>
                </a:solidFill>
              </a:rPr>
              <a:t>Involve victims and communities </a:t>
            </a:r>
            <a:r>
              <a:rPr lang="en-GB">
                <a:solidFill>
                  <a:schemeClr val="tx1"/>
                </a:solidFill>
              </a:rPr>
              <a:t>to improve relevance, legitimacy and satisfaction. </a:t>
            </a:r>
            <a:endParaRPr lang="en-GB" sz="2000">
              <a:solidFill>
                <a:schemeClr val="tx1"/>
              </a:solidFill>
            </a:endParaRPr>
          </a:p>
        </p:txBody>
      </p:sp>
      <p:sp>
        <p:nvSpPr>
          <p:cNvPr id="78" name="TextBox 77">
            <a:extLst>
              <a:ext uri="{FF2B5EF4-FFF2-40B4-BE49-F238E27FC236}">
                <a16:creationId xmlns:a16="http://schemas.microsoft.com/office/drawing/2014/main" id="{23C706E9-3B15-DBCD-2582-B795B6D9BB71}"/>
              </a:ext>
            </a:extLst>
          </p:cNvPr>
          <p:cNvSpPr txBox="1"/>
          <p:nvPr/>
        </p:nvSpPr>
        <p:spPr>
          <a:xfrm>
            <a:off x="924430" y="5863380"/>
            <a:ext cx="10624539" cy="369332"/>
          </a:xfrm>
          <a:prstGeom prst="rect">
            <a:avLst/>
          </a:prstGeom>
          <a:noFill/>
        </p:spPr>
        <p:txBody>
          <a:bodyPr wrap="square">
            <a:spAutoFit/>
          </a:bodyPr>
          <a:lstStyle/>
          <a:p>
            <a:r>
              <a:rPr lang="en-GB" b="1">
                <a:solidFill>
                  <a:schemeClr val="tx1"/>
                </a:solidFill>
              </a:rPr>
              <a:t>Monitor progress and evaluate </a:t>
            </a:r>
            <a:r>
              <a:rPr lang="en-GB">
                <a:solidFill>
                  <a:schemeClr val="tx1"/>
                </a:solidFill>
              </a:rPr>
              <a:t>our impact to continuously learn, improve</a:t>
            </a:r>
            <a:r>
              <a:rPr lang="en-GB"/>
              <a:t> and contribute to the evidence-base. </a:t>
            </a:r>
            <a:r>
              <a:rPr lang="en-GB">
                <a:solidFill>
                  <a:schemeClr val="tx1"/>
                </a:solidFill>
              </a:rPr>
              <a:t> </a:t>
            </a:r>
            <a:endParaRPr lang="en-GB"/>
          </a:p>
        </p:txBody>
      </p:sp>
      <p:sp>
        <p:nvSpPr>
          <p:cNvPr id="2" name="Rectangle 1">
            <a:extLst>
              <a:ext uri="{FF2B5EF4-FFF2-40B4-BE49-F238E27FC236}">
                <a16:creationId xmlns:a16="http://schemas.microsoft.com/office/drawing/2014/main" id="{BCE7E98B-0FC4-77A6-5A64-061C2B4520C8}"/>
              </a:ext>
            </a:extLst>
          </p:cNvPr>
          <p:cNvSpPr/>
          <p:nvPr/>
        </p:nvSpPr>
        <p:spPr>
          <a:xfrm>
            <a:off x="437029" y="625288"/>
            <a:ext cx="11311218"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A8C981-C1A7-392D-45CA-1F61C302E331}"/>
              </a:ext>
            </a:extLst>
          </p:cNvPr>
          <p:cNvSpPr txBox="1"/>
          <p:nvPr/>
        </p:nvSpPr>
        <p:spPr>
          <a:xfrm>
            <a:off x="201706" y="1138095"/>
            <a:ext cx="9268778" cy="523220"/>
          </a:xfrm>
          <a:prstGeom prst="rect">
            <a:avLst/>
          </a:prstGeom>
          <a:noFill/>
        </p:spPr>
        <p:txBody>
          <a:bodyPr wrap="square">
            <a:spAutoFit/>
          </a:bodyPr>
          <a:lstStyle/>
          <a:p>
            <a:pPr algn="ctr"/>
            <a:r>
              <a:rPr lang="en-GB" sz="2800" b="1">
                <a:solidFill>
                  <a:schemeClr val="bg1"/>
                </a:solidFill>
              </a:rPr>
              <a:t>Prevention Directorate: </a:t>
            </a:r>
            <a:r>
              <a:rPr lang="en-GB" sz="2800">
                <a:solidFill>
                  <a:schemeClr val="bg1"/>
                </a:solidFill>
              </a:rPr>
              <a:t>Design and Delivery Principles </a:t>
            </a:r>
          </a:p>
        </p:txBody>
      </p:sp>
      <p:sp>
        <p:nvSpPr>
          <p:cNvPr id="5" name="TextBox 4">
            <a:extLst>
              <a:ext uri="{FF2B5EF4-FFF2-40B4-BE49-F238E27FC236}">
                <a16:creationId xmlns:a16="http://schemas.microsoft.com/office/drawing/2014/main" id="{DEB88480-C423-FF97-6767-BEE2D935D704}"/>
              </a:ext>
            </a:extLst>
          </p:cNvPr>
          <p:cNvSpPr txBox="1"/>
          <p:nvPr/>
        </p:nvSpPr>
        <p:spPr>
          <a:xfrm>
            <a:off x="843912" y="3965528"/>
            <a:ext cx="11420982" cy="369332"/>
          </a:xfrm>
          <a:prstGeom prst="rect">
            <a:avLst/>
          </a:prstGeom>
          <a:noFill/>
        </p:spPr>
        <p:txBody>
          <a:bodyPr wrap="square">
            <a:spAutoFit/>
          </a:bodyPr>
          <a:lstStyle/>
          <a:p>
            <a:r>
              <a:rPr lang="en-GB" sz="1800" b="1">
                <a:solidFill>
                  <a:schemeClr val="tx1"/>
                </a:solidFill>
              </a:rPr>
              <a:t> </a:t>
            </a:r>
            <a:r>
              <a:rPr lang="en-GB" b="1">
                <a:solidFill>
                  <a:schemeClr val="tx1"/>
                </a:solidFill>
              </a:rPr>
              <a:t>Work in partnership </a:t>
            </a:r>
            <a:r>
              <a:rPr lang="en-GB">
                <a:solidFill>
                  <a:schemeClr val="tx1"/>
                </a:solidFill>
              </a:rPr>
              <a:t>to make internal connections, jointly problem-solve and create comprehensive, effective solutions.</a:t>
            </a:r>
            <a:r>
              <a:rPr lang="en-GB" b="1">
                <a:solidFill>
                  <a:schemeClr val="tx1"/>
                </a:solidFill>
              </a:rPr>
              <a:t> </a:t>
            </a:r>
            <a:endParaRPr lang="en-GB"/>
          </a:p>
        </p:txBody>
      </p:sp>
      <p:pic>
        <p:nvPicPr>
          <p:cNvPr id="6" name="Picture 5">
            <a:extLst>
              <a:ext uri="{FF2B5EF4-FFF2-40B4-BE49-F238E27FC236}">
                <a16:creationId xmlns:a16="http://schemas.microsoft.com/office/drawing/2014/main" id="{E7D7E4FD-CCB2-35DF-5672-D8C4EF0B4AFF}"/>
              </a:ext>
            </a:extLst>
          </p:cNvPr>
          <p:cNvPicPr>
            <a:picLocks noChangeAspect="1"/>
          </p:cNvPicPr>
          <p:nvPr/>
        </p:nvPicPr>
        <p:blipFill>
          <a:blip r:embed="rId3"/>
          <a:stretch>
            <a:fillRect/>
          </a:stretch>
        </p:blipFill>
        <p:spPr>
          <a:xfrm>
            <a:off x="9712531" y="79589"/>
            <a:ext cx="2424580" cy="1839629"/>
          </a:xfrm>
          <a:prstGeom prst="rect">
            <a:avLst/>
          </a:prstGeom>
        </p:spPr>
      </p:pic>
      <p:pic>
        <p:nvPicPr>
          <p:cNvPr id="7" name="Picture 6">
            <a:extLst>
              <a:ext uri="{FF2B5EF4-FFF2-40B4-BE49-F238E27FC236}">
                <a16:creationId xmlns:a16="http://schemas.microsoft.com/office/drawing/2014/main" id="{FA30F1AE-8137-4560-B32A-856D1B26F6C6}"/>
              </a:ext>
            </a:extLst>
          </p:cNvPr>
          <p:cNvPicPr>
            <a:picLocks noChangeAspect="1"/>
          </p:cNvPicPr>
          <p:nvPr/>
        </p:nvPicPr>
        <p:blipFill>
          <a:blip r:embed="rId4"/>
          <a:stretch>
            <a:fillRect/>
          </a:stretch>
        </p:blipFill>
        <p:spPr>
          <a:xfrm>
            <a:off x="10587973" y="2333542"/>
            <a:ext cx="1745850" cy="218738"/>
          </a:xfrm>
          <a:prstGeom prst="rect">
            <a:avLst/>
          </a:prstGeom>
        </p:spPr>
      </p:pic>
      <p:sp>
        <p:nvSpPr>
          <p:cNvPr id="3" name="Rectangle 2">
            <a:extLst>
              <a:ext uri="{FF2B5EF4-FFF2-40B4-BE49-F238E27FC236}">
                <a16:creationId xmlns:a16="http://schemas.microsoft.com/office/drawing/2014/main" id="{7D922078-5977-4BC6-6712-100220E482B2}"/>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3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P spid="67" grpId="0"/>
      <p:bldP spid="68" grpId="0" animBg="1"/>
      <p:bldP spid="75" grpId="0"/>
      <p:bldP spid="77" grpId="0"/>
      <p:bldP spid="7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2C6F82-E88D-DA73-5109-44E3CC7C56AA}"/>
              </a:ext>
            </a:extLst>
          </p:cNvPr>
          <p:cNvSpPr/>
          <p:nvPr/>
        </p:nvSpPr>
        <p:spPr>
          <a:xfrm>
            <a:off x="417798" y="366162"/>
            <a:ext cx="11416590"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90E40E9-2563-553F-98B6-8C67EC449B11}"/>
              </a:ext>
            </a:extLst>
          </p:cNvPr>
          <p:cNvSpPr txBox="1"/>
          <p:nvPr/>
        </p:nvSpPr>
        <p:spPr>
          <a:xfrm>
            <a:off x="-46345" y="898012"/>
            <a:ext cx="4456027" cy="523220"/>
          </a:xfrm>
          <a:prstGeom prst="rect">
            <a:avLst/>
          </a:prstGeom>
          <a:noFill/>
          <a:ln>
            <a:noFill/>
          </a:ln>
        </p:spPr>
        <p:txBody>
          <a:bodyPr wrap="square" rtlCol="0">
            <a:spAutoFit/>
          </a:bodyPr>
          <a:lstStyle/>
          <a:p>
            <a:pPr algn="ctr"/>
            <a:r>
              <a:rPr lang="en-GB" sz="2800" b="1">
                <a:solidFill>
                  <a:schemeClr val="bg1"/>
                </a:solidFill>
              </a:rPr>
              <a:t>Prevention Model </a:t>
            </a:r>
          </a:p>
        </p:txBody>
      </p:sp>
      <p:grpSp>
        <p:nvGrpSpPr>
          <p:cNvPr id="3" name="Group 2">
            <a:extLst>
              <a:ext uri="{FF2B5EF4-FFF2-40B4-BE49-F238E27FC236}">
                <a16:creationId xmlns:a16="http://schemas.microsoft.com/office/drawing/2014/main" id="{5EFEF0F6-FBEF-85B1-9717-33845185208F}"/>
              </a:ext>
            </a:extLst>
          </p:cNvPr>
          <p:cNvGrpSpPr/>
          <p:nvPr/>
        </p:nvGrpSpPr>
        <p:grpSpPr>
          <a:xfrm>
            <a:off x="825255" y="1819558"/>
            <a:ext cx="9994239" cy="3187868"/>
            <a:chOff x="922853" y="2586506"/>
            <a:chExt cx="9994239" cy="3071001"/>
          </a:xfrm>
        </p:grpSpPr>
        <p:sp>
          <p:nvSpPr>
            <p:cNvPr id="4" name="Rectangle 3">
              <a:extLst>
                <a:ext uri="{FF2B5EF4-FFF2-40B4-BE49-F238E27FC236}">
                  <a16:creationId xmlns:a16="http://schemas.microsoft.com/office/drawing/2014/main" id="{A3BDA66C-4892-F811-4367-7FFAD02C5314}"/>
                </a:ext>
              </a:extLst>
            </p:cNvPr>
            <p:cNvSpPr/>
            <p:nvPr/>
          </p:nvSpPr>
          <p:spPr>
            <a:xfrm>
              <a:off x="1968578" y="2600744"/>
              <a:ext cx="2819674" cy="1981091"/>
            </a:xfrm>
            <a:prstGeom prst="rect">
              <a:avLst/>
            </a:prstGeom>
            <a:solidFill>
              <a:schemeClr val="bg1"/>
            </a:solidFill>
            <a:ln>
              <a:solidFill>
                <a:srgbClr val="359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a:p>
              <a:pPr algn="ctr"/>
              <a:r>
                <a:rPr lang="en-GB" b="1">
                  <a:solidFill>
                    <a:schemeClr val="tx1"/>
                  </a:solidFill>
                </a:rPr>
                <a:t>Primary Prevention</a:t>
              </a:r>
            </a:p>
            <a:p>
              <a:pPr algn="ctr"/>
              <a:r>
                <a:rPr lang="en-GB" sz="1400" i="1">
                  <a:solidFill>
                    <a:schemeClr val="tx1"/>
                  </a:solidFill>
                </a:rPr>
                <a:t>Preventing or minimising offending and harm in the first place</a:t>
              </a:r>
            </a:p>
          </p:txBody>
        </p:sp>
        <p:sp>
          <p:nvSpPr>
            <p:cNvPr id="5" name="Rectangle 4">
              <a:extLst>
                <a:ext uri="{FF2B5EF4-FFF2-40B4-BE49-F238E27FC236}">
                  <a16:creationId xmlns:a16="http://schemas.microsoft.com/office/drawing/2014/main" id="{FACEB50C-12D1-D540-8D9F-224D4FD73AF4}"/>
                </a:ext>
              </a:extLst>
            </p:cNvPr>
            <p:cNvSpPr/>
            <p:nvPr/>
          </p:nvSpPr>
          <p:spPr>
            <a:xfrm>
              <a:off x="4854400" y="3108248"/>
              <a:ext cx="2819674" cy="1485818"/>
            </a:xfrm>
            <a:prstGeom prst="rect">
              <a:avLst/>
            </a:prstGeom>
            <a:solidFill>
              <a:schemeClr val="bg1"/>
            </a:solidFill>
            <a:ln>
              <a:solidFill>
                <a:srgbClr val="EF7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Secondary Prevention</a:t>
              </a:r>
            </a:p>
            <a:p>
              <a:pPr algn="ctr"/>
              <a:r>
                <a:rPr lang="en-GB" sz="1400" i="1">
                  <a:solidFill>
                    <a:schemeClr val="tx1"/>
                  </a:solidFill>
                </a:rPr>
                <a:t>Preventing escalation through diversion and earlier intervention</a:t>
              </a:r>
            </a:p>
          </p:txBody>
        </p:sp>
        <p:sp>
          <p:nvSpPr>
            <p:cNvPr id="6" name="Rectangle 5">
              <a:extLst>
                <a:ext uri="{FF2B5EF4-FFF2-40B4-BE49-F238E27FC236}">
                  <a16:creationId xmlns:a16="http://schemas.microsoft.com/office/drawing/2014/main" id="{DD99CA0D-837E-BE9A-C26E-CB69A65780B3}"/>
                </a:ext>
              </a:extLst>
            </p:cNvPr>
            <p:cNvSpPr/>
            <p:nvPr/>
          </p:nvSpPr>
          <p:spPr>
            <a:xfrm>
              <a:off x="7753822" y="3530712"/>
              <a:ext cx="2819674" cy="1051122"/>
            </a:xfrm>
            <a:prstGeom prst="rect">
              <a:avLst/>
            </a:prstGeom>
            <a:solidFill>
              <a:schemeClr val="bg1"/>
            </a:solidFill>
            <a:ln>
              <a:solidFill>
                <a:srgbClr val="E52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Tertiary Prevention</a:t>
              </a:r>
            </a:p>
            <a:p>
              <a:pPr algn="ctr"/>
              <a:r>
                <a:rPr lang="en-GB" sz="1400" i="1">
                  <a:solidFill>
                    <a:schemeClr val="tx1"/>
                  </a:solidFill>
                </a:rPr>
                <a:t>Preventing or reducing reoccurring offending and harm </a:t>
              </a:r>
              <a:endParaRPr lang="en-GB" sz="1400">
                <a:solidFill>
                  <a:schemeClr val="tx1"/>
                </a:solidFill>
              </a:endParaRPr>
            </a:p>
          </p:txBody>
        </p:sp>
        <p:sp>
          <p:nvSpPr>
            <p:cNvPr id="7" name="TextBox 6">
              <a:extLst>
                <a:ext uri="{FF2B5EF4-FFF2-40B4-BE49-F238E27FC236}">
                  <a16:creationId xmlns:a16="http://schemas.microsoft.com/office/drawing/2014/main" id="{742688C7-A837-EC2A-C4F3-AED7E94B5316}"/>
                </a:ext>
              </a:extLst>
            </p:cNvPr>
            <p:cNvSpPr txBox="1"/>
            <p:nvPr/>
          </p:nvSpPr>
          <p:spPr>
            <a:xfrm flipH="1">
              <a:off x="5646649" y="4735815"/>
              <a:ext cx="1113029" cy="599787"/>
            </a:xfrm>
            <a:prstGeom prst="rect">
              <a:avLst/>
            </a:prstGeom>
            <a:noFill/>
          </p:spPr>
          <p:txBody>
            <a:bodyPr wrap="square" rtlCol="0">
              <a:spAutoFit/>
            </a:bodyPr>
            <a:lstStyle/>
            <a:p>
              <a:pPr algn="ctr"/>
              <a:r>
                <a:rPr lang="en-GB" sz="1600">
                  <a:solidFill>
                    <a:srgbClr val="002060"/>
                  </a:solidFill>
                </a:rPr>
                <a:t>Targeted  </a:t>
              </a:r>
            </a:p>
            <a:p>
              <a:pPr algn="ctr"/>
              <a:r>
                <a:rPr lang="en-GB" sz="1200" i="1">
                  <a:solidFill>
                    <a:srgbClr val="002060"/>
                  </a:solidFill>
                </a:rPr>
                <a:t>“For some”</a:t>
              </a:r>
            </a:p>
          </p:txBody>
        </p:sp>
        <p:sp>
          <p:nvSpPr>
            <p:cNvPr id="8" name="TextBox 7">
              <a:extLst>
                <a:ext uri="{FF2B5EF4-FFF2-40B4-BE49-F238E27FC236}">
                  <a16:creationId xmlns:a16="http://schemas.microsoft.com/office/drawing/2014/main" id="{B81FE324-9F43-D7E3-8802-67BCFD177A71}"/>
                </a:ext>
              </a:extLst>
            </p:cNvPr>
            <p:cNvSpPr txBox="1"/>
            <p:nvPr/>
          </p:nvSpPr>
          <p:spPr>
            <a:xfrm flipH="1">
              <a:off x="8547233" y="4759156"/>
              <a:ext cx="1113029" cy="599787"/>
            </a:xfrm>
            <a:prstGeom prst="rect">
              <a:avLst/>
            </a:prstGeom>
            <a:noFill/>
          </p:spPr>
          <p:txBody>
            <a:bodyPr wrap="square" rtlCol="0">
              <a:spAutoFit/>
            </a:bodyPr>
            <a:lstStyle/>
            <a:p>
              <a:pPr algn="ctr"/>
              <a:r>
                <a:rPr lang="en-GB" sz="1600">
                  <a:solidFill>
                    <a:srgbClr val="002060"/>
                  </a:solidFill>
                </a:rPr>
                <a:t>Specialist   </a:t>
              </a:r>
            </a:p>
            <a:p>
              <a:pPr algn="ctr"/>
              <a:r>
                <a:rPr lang="en-GB" sz="1200" i="1">
                  <a:solidFill>
                    <a:srgbClr val="002060"/>
                  </a:solidFill>
                </a:rPr>
                <a:t>“For few”</a:t>
              </a:r>
            </a:p>
          </p:txBody>
        </p:sp>
        <p:sp>
          <p:nvSpPr>
            <p:cNvPr id="9" name="TextBox 8">
              <a:extLst>
                <a:ext uri="{FF2B5EF4-FFF2-40B4-BE49-F238E27FC236}">
                  <a16:creationId xmlns:a16="http://schemas.microsoft.com/office/drawing/2014/main" id="{DFD5E498-0291-9A75-27F7-5DA5122CBDF3}"/>
                </a:ext>
              </a:extLst>
            </p:cNvPr>
            <p:cNvSpPr txBox="1"/>
            <p:nvPr/>
          </p:nvSpPr>
          <p:spPr>
            <a:xfrm flipH="1">
              <a:off x="2461839" y="4735815"/>
              <a:ext cx="1113029" cy="599787"/>
            </a:xfrm>
            <a:prstGeom prst="rect">
              <a:avLst/>
            </a:prstGeom>
            <a:noFill/>
          </p:spPr>
          <p:txBody>
            <a:bodyPr wrap="square" rtlCol="0">
              <a:spAutoFit/>
            </a:bodyPr>
            <a:lstStyle/>
            <a:p>
              <a:pPr algn="ctr"/>
              <a:r>
                <a:rPr lang="en-GB" sz="1600">
                  <a:solidFill>
                    <a:srgbClr val="002060"/>
                  </a:solidFill>
                </a:rPr>
                <a:t>Universal </a:t>
              </a:r>
            </a:p>
            <a:p>
              <a:pPr algn="ctr"/>
              <a:r>
                <a:rPr lang="en-GB" sz="1200" i="1">
                  <a:solidFill>
                    <a:srgbClr val="002060"/>
                  </a:solidFill>
                </a:rPr>
                <a:t>“For all”</a:t>
              </a:r>
            </a:p>
          </p:txBody>
        </p:sp>
        <p:cxnSp>
          <p:nvCxnSpPr>
            <p:cNvPr id="10" name="Straight Arrow Connector 9">
              <a:extLst>
                <a:ext uri="{FF2B5EF4-FFF2-40B4-BE49-F238E27FC236}">
                  <a16:creationId xmlns:a16="http://schemas.microsoft.com/office/drawing/2014/main" id="{B3959EC7-4C22-EB8D-4066-E8B764639D65}"/>
                </a:ext>
              </a:extLst>
            </p:cNvPr>
            <p:cNvCxnSpPr>
              <a:cxnSpLocks/>
            </p:cNvCxnSpPr>
            <p:nvPr/>
          </p:nvCxnSpPr>
          <p:spPr>
            <a:xfrm>
              <a:off x="3412442" y="5059050"/>
              <a:ext cx="890423"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985068-E7E0-9029-E945-887A60179C1C}"/>
                </a:ext>
              </a:extLst>
            </p:cNvPr>
            <p:cNvCxnSpPr>
              <a:cxnSpLocks/>
            </p:cNvCxnSpPr>
            <p:nvPr/>
          </p:nvCxnSpPr>
          <p:spPr>
            <a:xfrm flipH="1">
              <a:off x="1937938" y="5059050"/>
              <a:ext cx="68265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840277-B4EB-0AC1-3642-1EADB5EC566E}"/>
                </a:ext>
              </a:extLst>
            </p:cNvPr>
            <p:cNvCxnSpPr>
              <a:cxnSpLocks/>
            </p:cNvCxnSpPr>
            <p:nvPr/>
          </p:nvCxnSpPr>
          <p:spPr>
            <a:xfrm flipH="1">
              <a:off x="4302865" y="5059049"/>
              <a:ext cx="1409837"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BC8019-C509-62B0-42F8-9F11CD113FC7}"/>
                </a:ext>
              </a:extLst>
            </p:cNvPr>
            <p:cNvCxnSpPr>
              <a:cxnSpLocks/>
            </p:cNvCxnSpPr>
            <p:nvPr/>
          </p:nvCxnSpPr>
          <p:spPr>
            <a:xfrm>
              <a:off x="6575943" y="5059049"/>
              <a:ext cx="890423"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B118B9-741C-B0A5-A00A-1DA6E949B2D1}"/>
                </a:ext>
              </a:extLst>
            </p:cNvPr>
            <p:cNvCxnSpPr>
              <a:cxnSpLocks/>
              <a:stCxn id="8" idx="3"/>
            </p:cNvCxnSpPr>
            <p:nvPr/>
          </p:nvCxnSpPr>
          <p:spPr>
            <a:xfrm flipH="1">
              <a:off x="7693910" y="5059050"/>
              <a:ext cx="853322"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1C7C43-C772-D5F1-293A-F1AAE3244D47}"/>
                </a:ext>
              </a:extLst>
            </p:cNvPr>
            <p:cNvCxnSpPr>
              <a:cxnSpLocks/>
            </p:cNvCxnSpPr>
            <p:nvPr/>
          </p:nvCxnSpPr>
          <p:spPr>
            <a:xfrm>
              <a:off x="9571204" y="5059050"/>
              <a:ext cx="890423"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72599B-A130-F508-E603-7B44BC4B31E7}"/>
                </a:ext>
              </a:extLst>
            </p:cNvPr>
            <p:cNvSpPr txBox="1"/>
            <p:nvPr/>
          </p:nvSpPr>
          <p:spPr>
            <a:xfrm>
              <a:off x="3518765" y="2586506"/>
              <a:ext cx="1335635" cy="529224"/>
            </a:xfrm>
            <a:prstGeom prst="rect">
              <a:avLst/>
            </a:prstGeom>
            <a:noFill/>
          </p:spPr>
          <p:txBody>
            <a:bodyPr wrap="square" rtlCol="0">
              <a:spAutoFit/>
            </a:bodyPr>
            <a:lstStyle/>
            <a:p>
              <a:r>
                <a:rPr lang="en-GB" sz="1200">
                  <a:solidFill>
                    <a:srgbClr val="002060"/>
                  </a:solidFill>
                </a:rPr>
                <a:t>Whole Population</a:t>
              </a:r>
            </a:p>
            <a:p>
              <a:pPr algn="ctr"/>
              <a:r>
                <a:rPr lang="en-GB" sz="1100" i="1">
                  <a:solidFill>
                    <a:srgbClr val="002060"/>
                  </a:solidFill>
                </a:rPr>
                <a:t>Can be targeted </a:t>
              </a:r>
              <a:r>
                <a:rPr lang="en-GB" sz="1200">
                  <a:solidFill>
                    <a:srgbClr val="002060"/>
                  </a:solidFill>
                </a:rPr>
                <a:t> </a:t>
              </a:r>
            </a:p>
          </p:txBody>
        </p:sp>
        <p:sp>
          <p:nvSpPr>
            <p:cNvPr id="18" name="TextBox 17">
              <a:extLst>
                <a:ext uri="{FF2B5EF4-FFF2-40B4-BE49-F238E27FC236}">
                  <a16:creationId xmlns:a16="http://schemas.microsoft.com/office/drawing/2014/main" id="{82B64FB2-8DB7-7287-E276-663BDCE2756B}"/>
                </a:ext>
              </a:extLst>
            </p:cNvPr>
            <p:cNvSpPr txBox="1"/>
            <p:nvPr/>
          </p:nvSpPr>
          <p:spPr>
            <a:xfrm>
              <a:off x="7021155" y="3095874"/>
              <a:ext cx="1031816" cy="317534"/>
            </a:xfrm>
            <a:prstGeom prst="rect">
              <a:avLst/>
            </a:prstGeom>
            <a:noFill/>
          </p:spPr>
          <p:txBody>
            <a:bodyPr wrap="square" rtlCol="0">
              <a:spAutoFit/>
            </a:bodyPr>
            <a:lstStyle/>
            <a:p>
              <a:r>
                <a:rPr lang="en-GB" sz="1200">
                  <a:solidFill>
                    <a:srgbClr val="002060"/>
                  </a:solidFill>
                </a:rPr>
                <a:t>At Risk</a:t>
              </a:r>
            </a:p>
          </p:txBody>
        </p:sp>
        <p:sp>
          <p:nvSpPr>
            <p:cNvPr id="19" name="TextBox 18">
              <a:extLst>
                <a:ext uri="{FF2B5EF4-FFF2-40B4-BE49-F238E27FC236}">
                  <a16:creationId xmlns:a16="http://schemas.microsoft.com/office/drawing/2014/main" id="{DF4B1EAE-EDBA-AC9B-90FD-081DD2D7D2A5}"/>
                </a:ext>
              </a:extLst>
            </p:cNvPr>
            <p:cNvSpPr txBox="1"/>
            <p:nvPr/>
          </p:nvSpPr>
          <p:spPr>
            <a:xfrm>
              <a:off x="9885276" y="3507533"/>
              <a:ext cx="1031816" cy="317534"/>
            </a:xfrm>
            <a:prstGeom prst="rect">
              <a:avLst/>
            </a:prstGeom>
            <a:noFill/>
          </p:spPr>
          <p:txBody>
            <a:bodyPr wrap="square" rtlCol="0">
              <a:spAutoFit/>
            </a:bodyPr>
            <a:lstStyle/>
            <a:p>
              <a:r>
                <a:rPr lang="en-GB" sz="1200">
                  <a:solidFill>
                    <a:srgbClr val="002060"/>
                  </a:solidFill>
                </a:rPr>
                <a:t>Repeats </a:t>
              </a:r>
            </a:p>
          </p:txBody>
        </p:sp>
        <p:sp>
          <p:nvSpPr>
            <p:cNvPr id="20" name="TextBox 19">
              <a:extLst>
                <a:ext uri="{FF2B5EF4-FFF2-40B4-BE49-F238E27FC236}">
                  <a16:creationId xmlns:a16="http://schemas.microsoft.com/office/drawing/2014/main" id="{98787E16-6FD2-1267-E47D-BC551B753E80}"/>
                </a:ext>
              </a:extLst>
            </p:cNvPr>
            <p:cNvSpPr txBox="1"/>
            <p:nvPr/>
          </p:nvSpPr>
          <p:spPr>
            <a:xfrm>
              <a:off x="922853" y="4773919"/>
              <a:ext cx="1587738" cy="529224"/>
            </a:xfrm>
            <a:prstGeom prst="rect">
              <a:avLst/>
            </a:prstGeom>
            <a:noFill/>
          </p:spPr>
          <p:txBody>
            <a:bodyPr wrap="square" rtlCol="0">
              <a:spAutoFit/>
            </a:bodyPr>
            <a:lstStyle/>
            <a:p>
              <a:r>
                <a:rPr lang="en-GB" sz="2400">
                  <a:solidFill>
                    <a:srgbClr val="002060"/>
                  </a:solidFill>
                </a:rPr>
                <a:t>Focus</a:t>
              </a:r>
              <a:endParaRPr lang="en-GB">
                <a:solidFill>
                  <a:srgbClr val="002060"/>
                </a:solidFill>
              </a:endParaRPr>
            </a:p>
          </p:txBody>
        </p:sp>
        <p:sp>
          <p:nvSpPr>
            <p:cNvPr id="21" name="TextBox 20">
              <a:extLst>
                <a:ext uri="{FF2B5EF4-FFF2-40B4-BE49-F238E27FC236}">
                  <a16:creationId xmlns:a16="http://schemas.microsoft.com/office/drawing/2014/main" id="{0B2FF8BD-4EA4-757E-9D60-BCB37981E698}"/>
                </a:ext>
              </a:extLst>
            </p:cNvPr>
            <p:cNvSpPr txBox="1"/>
            <p:nvPr/>
          </p:nvSpPr>
          <p:spPr>
            <a:xfrm>
              <a:off x="1001996" y="3413408"/>
              <a:ext cx="967133" cy="529224"/>
            </a:xfrm>
            <a:prstGeom prst="rect">
              <a:avLst/>
            </a:prstGeom>
            <a:noFill/>
          </p:spPr>
          <p:txBody>
            <a:bodyPr wrap="square" rtlCol="0">
              <a:spAutoFit/>
            </a:bodyPr>
            <a:lstStyle/>
            <a:p>
              <a:r>
                <a:rPr lang="en-GB" sz="2400">
                  <a:solidFill>
                    <a:srgbClr val="002060"/>
                  </a:solidFill>
                </a:rPr>
                <a:t>Type </a:t>
              </a:r>
              <a:endParaRPr lang="en-GB">
                <a:solidFill>
                  <a:srgbClr val="002060"/>
                </a:solidFill>
              </a:endParaRPr>
            </a:p>
          </p:txBody>
        </p:sp>
        <p:sp>
          <p:nvSpPr>
            <p:cNvPr id="24" name="TextBox 23">
              <a:extLst>
                <a:ext uri="{FF2B5EF4-FFF2-40B4-BE49-F238E27FC236}">
                  <a16:creationId xmlns:a16="http://schemas.microsoft.com/office/drawing/2014/main" id="{C840F288-1FB7-76D9-8F24-A7B82237DB94}"/>
                </a:ext>
              </a:extLst>
            </p:cNvPr>
            <p:cNvSpPr txBox="1"/>
            <p:nvPr/>
          </p:nvSpPr>
          <p:spPr>
            <a:xfrm flipH="1">
              <a:off x="5325200" y="5318953"/>
              <a:ext cx="1828885" cy="338554"/>
            </a:xfrm>
            <a:prstGeom prst="rect">
              <a:avLst/>
            </a:prstGeom>
            <a:noFill/>
          </p:spPr>
          <p:txBody>
            <a:bodyPr wrap="square" rtlCol="0">
              <a:spAutoFit/>
            </a:bodyPr>
            <a:lstStyle/>
            <a:p>
              <a:pPr algn="ctr"/>
              <a:r>
                <a:rPr lang="en-GB" sz="1600">
                  <a:solidFill>
                    <a:srgbClr val="35A077"/>
                  </a:solidFill>
                </a:rPr>
                <a:t>Partnerships</a:t>
              </a:r>
              <a:r>
                <a:rPr lang="en-GB" sz="1600">
                  <a:solidFill>
                    <a:srgbClr val="002060"/>
                  </a:solidFill>
                </a:rPr>
                <a:t>  </a:t>
              </a:r>
            </a:p>
          </p:txBody>
        </p:sp>
        <p:cxnSp>
          <p:nvCxnSpPr>
            <p:cNvPr id="25" name="Straight Arrow Connector 24">
              <a:extLst>
                <a:ext uri="{FF2B5EF4-FFF2-40B4-BE49-F238E27FC236}">
                  <a16:creationId xmlns:a16="http://schemas.microsoft.com/office/drawing/2014/main" id="{11939D06-540E-DE05-0325-F147F0F20F92}"/>
                </a:ext>
              </a:extLst>
            </p:cNvPr>
            <p:cNvCxnSpPr>
              <a:cxnSpLocks/>
            </p:cNvCxnSpPr>
            <p:nvPr/>
          </p:nvCxnSpPr>
          <p:spPr>
            <a:xfrm flipH="1">
              <a:off x="1937938" y="5519008"/>
              <a:ext cx="3555232" cy="0"/>
            </a:xfrm>
            <a:prstGeom prst="straightConnector1">
              <a:avLst/>
            </a:prstGeom>
            <a:ln w="28575">
              <a:solidFill>
                <a:srgbClr val="35A07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FA9B162-463E-44F3-7F83-523F6802D5CA}"/>
                </a:ext>
              </a:extLst>
            </p:cNvPr>
            <p:cNvCxnSpPr>
              <a:cxnSpLocks/>
            </p:cNvCxnSpPr>
            <p:nvPr/>
          </p:nvCxnSpPr>
          <p:spPr>
            <a:xfrm>
              <a:off x="6950206" y="5519008"/>
              <a:ext cx="3539951" cy="0"/>
            </a:xfrm>
            <a:prstGeom prst="straightConnector1">
              <a:avLst/>
            </a:prstGeom>
            <a:ln w="28575">
              <a:solidFill>
                <a:srgbClr val="35A077"/>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FA3CA3A7-D6DA-ECFB-C9CE-5808826ADCD5}"/>
              </a:ext>
            </a:extLst>
          </p:cNvPr>
          <p:cNvSpPr txBox="1"/>
          <p:nvPr/>
        </p:nvSpPr>
        <p:spPr>
          <a:xfrm flipH="1">
            <a:off x="5073826" y="5248789"/>
            <a:ext cx="2154354" cy="338554"/>
          </a:xfrm>
          <a:prstGeom prst="rect">
            <a:avLst/>
          </a:prstGeom>
          <a:noFill/>
        </p:spPr>
        <p:txBody>
          <a:bodyPr wrap="square" rtlCol="0">
            <a:spAutoFit/>
          </a:bodyPr>
          <a:lstStyle/>
          <a:p>
            <a:pPr algn="ctr"/>
            <a:r>
              <a:rPr lang="en-GB" sz="1600">
                <a:solidFill>
                  <a:srgbClr val="2584C6"/>
                </a:solidFill>
              </a:rPr>
              <a:t>Problem-Solving  </a:t>
            </a:r>
          </a:p>
        </p:txBody>
      </p:sp>
      <p:cxnSp>
        <p:nvCxnSpPr>
          <p:cNvPr id="28" name="Straight Arrow Connector 27">
            <a:extLst>
              <a:ext uri="{FF2B5EF4-FFF2-40B4-BE49-F238E27FC236}">
                <a16:creationId xmlns:a16="http://schemas.microsoft.com/office/drawing/2014/main" id="{786E14B3-08A6-CDD6-AD7E-88DAE5E3714B}"/>
              </a:ext>
            </a:extLst>
          </p:cNvPr>
          <p:cNvCxnSpPr>
            <a:cxnSpLocks/>
          </p:cNvCxnSpPr>
          <p:nvPr/>
        </p:nvCxnSpPr>
        <p:spPr>
          <a:xfrm flipH="1">
            <a:off x="1824704" y="5448522"/>
            <a:ext cx="3400450" cy="17258"/>
          </a:xfrm>
          <a:prstGeom prst="straightConnector1">
            <a:avLst/>
          </a:prstGeom>
          <a:ln w="28575">
            <a:solidFill>
              <a:srgbClr val="47A0D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17DA51-4CA9-9482-BF33-92002E77CF11}"/>
              </a:ext>
            </a:extLst>
          </p:cNvPr>
          <p:cNvCxnSpPr>
            <a:cxnSpLocks/>
          </p:cNvCxnSpPr>
          <p:nvPr/>
        </p:nvCxnSpPr>
        <p:spPr>
          <a:xfrm>
            <a:off x="7040851" y="5448844"/>
            <a:ext cx="3322884" cy="0"/>
          </a:xfrm>
          <a:prstGeom prst="straightConnector1">
            <a:avLst/>
          </a:prstGeom>
          <a:ln w="28575">
            <a:solidFill>
              <a:srgbClr val="47A0DD"/>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E4E0DF7-39BD-18E1-904A-EEE9C3CBDC15}"/>
              </a:ext>
            </a:extLst>
          </p:cNvPr>
          <p:cNvPicPr>
            <a:picLocks noChangeAspect="1"/>
          </p:cNvPicPr>
          <p:nvPr/>
        </p:nvPicPr>
        <p:blipFill>
          <a:blip r:embed="rId3"/>
          <a:stretch>
            <a:fillRect/>
          </a:stretch>
        </p:blipFill>
        <p:spPr>
          <a:xfrm>
            <a:off x="8950730" y="6165304"/>
            <a:ext cx="2883658" cy="408467"/>
          </a:xfrm>
          <a:prstGeom prst="rect">
            <a:avLst/>
          </a:prstGeom>
        </p:spPr>
      </p:pic>
    </p:spTree>
    <p:extLst>
      <p:ext uri="{BB962C8B-B14F-4D97-AF65-F5344CB8AC3E}">
        <p14:creationId xmlns:p14="http://schemas.microsoft.com/office/powerpoint/2010/main" val="24857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BD2636-2EA3-C949-2BE4-E6BEF3236305}"/>
              </a:ext>
            </a:extLst>
          </p:cNvPr>
          <p:cNvSpPr/>
          <p:nvPr/>
        </p:nvSpPr>
        <p:spPr>
          <a:xfrm>
            <a:off x="437029" y="625288"/>
            <a:ext cx="11316821"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39E6363-9DCB-B86C-3B5A-E74E3EF3248C}"/>
              </a:ext>
            </a:extLst>
          </p:cNvPr>
          <p:cNvSpPr txBox="1"/>
          <p:nvPr/>
        </p:nvSpPr>
        <p:spPr>
          <a:xfrm>
            <a:off x="-1154860" y="1190014"/>
            <a:ext cx="900099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Calibri"/>
                <a:ea typeface="+mn-ea"/>
                <a:cs typeface="+mn-cs"/>
              </a:rPr>
              <a:t>Prevention Directorate: </a:t>
            </a:r>
            <a:r>
              <a:rPr lang="en-GB" sz="2800">
                <a:solidFill>
                  <a:schemeClr val="bg1"/>
                </a:solidFill>
                <a:latin typeface="Calibri"/>
              </a:rPr>
              <a:t>Departments </a:t>
            </a:r>
            <a:r>
              <a:rPr kumimoji="0" lang="en-GB" sz="2800" i="0" u="none" strike="noStrike" kern="1200" cap="none" spc="0" normalizeH="0" baseline="0" noProof="0">
                <a:ln>
                  <a:noFill/>
                </a:ln>
                <a:solidFill>
                  <a:schemeClr val="bg1"/>
                </a:solidFill>
                <a:effectLst/>
                <a:uLnTx/>
                <a:uFillTx/>
                <a:latin typeface="Calibri"/>
                <a:ea typeface="+mn-ea"/>
                <a:cs typeface="+mn-cs"/>
              </a:rPr>
              <a:t> </a:t>
            </a:r>
          </a:p>
        </p:txBody>
      </p:sp>
      <p:pic>
        <p:nvPicPr>
          <p:cNvPr id="2" name="Picture 1">
            <a:extLst>
              <a:ext uri="{FF2B5EF4-FFF2-40B4-BE49-F238E27FC236}">
                <a16:creationId xmlns:a16="http://schemas.microsoft.com/office/drawing/2014/main" id="{734BEBD6-CE43-EB4F-315E-DCF939867110}"/>
              </a:ext>
            </a:extLst>
          </p:cNvPr>
          <p:cNvPicPr>
            <a:picLocks noChangeAspect="1"/>
          </p:cNvPicPr>
          <p:nvPr/>
        </p:nvPicPr>
        <p:blipFill>
          <a:blip r:embed="rId3"/>
          <a:stretch>
            <a:fillRect/>
          </a:stretch>
        </p:blipFill>
        <p:spPr>
          <a:xfrm>
            <a:off x="8969780" y="6232712"/>
            <a:ext cx="2883658" cy="408467"/>
          </a:xfrm>
          <a:prstGeom prst="rect">
            <a:avLst/>
          </a:prstGeom>
        </p:spPr>
      </p:pic>
      <p:sp>
        <p:nvSpPr>
          <p:cNvPr id="4" name="Rectangle 3">
            <a:extLst>
              <a:ext uri="{FF2B5EF4-FFF2-40B4-BE49-F238E27FC236}">
                <a16:creationId xmlns:a16="http://schemas.microsoft.com/office/drawing/2014/main" id="{C93A0F6A-D1B3-AE35-E51A-515CFCF160A3}"/>
              </a:ext>
            </a:extLst>
          </p:cNvPr>
          <p:cNvSpPr/>
          <p:nvPr/>
        </p:nvSpPr>
        <p:spPr>
          <a:xfrm>
            <a:off x="1858232" y="2689289"/>
            <a:ext cx="1756927" cy="486832"/>
          </a:xfrm>
          <a:prstGeom prst="rect">
            <a:avLst/>
          </a:prstGeom>
          <a:solidFill>
            <a:srgbClr val="9C197D"/>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Prevention and Problem-Solving Hub </a:t>
            </a:r>
          </a:p>
        </p:txBody>
      </p:sp>
      <p:sp>
        <p:nvSpPr>
          <p:cNvPr id="6" name="Rectangle 5">
            <a:extLst>
              <a:ext uri="{FF2B5EF4-FFF2-40B4-BE49-F238E27FC236}">
                <a16:creationId xmlns:a16="http://schemas.microsoft.com/office/drawing/2014/main" id="{25707A8E-86F8-B8DF-0251-DEC67DCE0C0E}"/>
              </a:ext>
            </a:extLst>
          </p:cNvPr>
          <p:cNvSpPr/>
          <p:nvPr/>
        </p:nvSpPr>
        <p:spPr>
          <a:xfrm>
            <a:off x="1883523" y="4359684"/>
            <a:ext cx="1756927" cy="486832"/>
          </a:xfrm>
          <a:prstGeom prst="rect">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Threat Assessment Unit </a:t>
            </a:r>
          </a:p>
        </p:txBody>
      </p:sp>
      <p:sp>
        <p:nvSpPr>
          <p:cNvPr id="7" name="Rectangle 6">
            <a:extLst>
              <a:ext uri="{FF2B5EF4-FFF2-40B4-BE49-F238E27FC236}">
                <a16:creationId xmlns:a16="http://schemas.microsoft.com/office/drawing/2014/main" id="{5BED07C4-1F60-8596-2E87-65C2FEBAB1B1}"/>
              </a:ext>
            </a:extLst>
          </p:cNvPr>
          <p:cNvSpPr/>
          <p:nvPr/>
        </p:nvSpPr>
        <p:spPr>
          <a:xfrm>
            <a:off x="1873601" y="3242137"/>
            <a:ext cx="1756927" cy="486832"/>
          </a:xfrm>
          <a:prstGeom prst="rect">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Problem-solving Team </a:t>
            </a:r>
          </a:p>
        </p:txBody>
      </p:sp>
      <p:sp>
        <p:nvSpPr>
          <p:cNvPr id="9" name="Rectangle 8">
            <a:extLst>
              <a:ext uri="{FF2B5EF4-FFF2-40B4-BE49-F238E27FC236}">
                <a16:creationId xmlns:a16="http://schemas.microsoft.com/office/drawing/2014/main" id="{C243C760-89AC-6FDC-E603-67D408DCEE5B}"/>
              </a:ext>
            </a:extLst>
          </p:cNvPr>
          <p:cNvSpPr/>
          <p:nvPr/>
        </p:nvSpPr>
        <p:spPr>
          <a:xfrm>
            <a:off x="1871018" y="3806836"/>
            <a:ext cx="1756927" cy="486832"/>
          </a:xfrm>
          <a:prstGeom prst="rect">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Grip/SV hot-spot policing</a:t>
            </a:r>
          </a:p>
        </p:txBody>
      </p:sp>
      <p:sp>
        <p:nvSpPr>
          <p:cNvPr id="11" name="Rectangle 10">
            <a:extLst>
              <a:ext uri="{FF2B5EF4-FFF2-40B4-BE49-F238E27FC236}">
                <a16:creationId xmlns:a16="http://schemas.microsoft.com/office/drawing/2014/main" id="{8747A069-CBA0-696F-8665-71337334F2BF}"/>
              </a:ext>
            </a:extLst>
          </p:cNvPr>
          <p:cNvSpPr/>
          <p:nvPr/>
        </p:nvSpPr>
        <p:spPr>
          <a:xfrm>
            <a:off x="4050449" y="2689289"/>
            <a:ext cx="1756927" cy="486832"/>
          </a:xfrm>
          <a:prstGeom prst="rect">
            <a:avLst/>
          </a:prstGeom>
          <a:solidFill>
            <a:srgbClr val="2584C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Crime Prevention and Community Safety</a:t>
            </a:r>
          </a:p>
        </p:txBody>
      </p:sp>
      <p:sp>
        <p:nvSpPr>
          <p:cNvPr id="12" name="Rectangle 11">
            <a:extLst>
              <a:ext uri="{FF2B5EF4-FFF2-40B4-BE49-F238E27FC236}">
                <a16:creationId xmlns:a16="http://schemas.microsoft.com/office/drawing/2014/main" id="{C093A702-F776-20DA-FF89-24A7311BAFA4}"/>
              </a:ext>
            </a:extLst>
          </p:cNvPr>
          <p:cNvSpPr/>
          <p:nvPr/>
        </p:nvSpPr>
        <p:spPr>
          <a:xfrm>
            <a:off x="4066016" y="5477231"/>
            <a:ext cx="1756927" cy="4868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Crime Reduction </a:t>
            </a:r>
          </a:p>
        </p:txBody>
      </p:sp>
      <p:sp>
        <p:nvSpPr>
          <p:cNvPr id="15" name="Rectangle 14">
            <a:extLst>
              <a:ext uri="{FF2B5EF4-FFF2-40B4-BE49-F238E27FC236}">
                <a16:creationId xmlns:a16="http://schemas.microsoft.com/office/drawing/2014/main" id="{52322D7D-7546-4766-549D-BAC9AAE372CC}"/>
              </a:ext>
            </a:extLst>
          </p:cNvPr>
          <p:cNvSpPr/>
          <p:nvPr/>
        </p:nvSpPr>
        <p:spPr>
          <a:xfrm>
            <a:off x="4063235" y="4359684"/>
            <a:ext cx="1756927" cy="4868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Hate Crime </a:t>
            </a:r>
          </a:p>
        </p:txBody>
      </p:sp>
      <p:sp>
        <p:nvSpPr>
          <p:cNvPr id="16" name="Rectangle 15">
            <a:extLst>
              <a:ext uri="{FF2B5EF4-FFF2-40B4-BE49-F238E27FC236}">
                <a16:creationId xmlns:a16="http://schemas.microsoft.com/office/drawing/2014/main" id="{32F70D85-62F5-7B1E-207A-DD00F8315D78}"/>
              </a:ext>
            </a:extLst>
          </p:cNvPr>
          <p:cNvSpPr/>
          <p:nvPr/>
        </p:nvSpPr>
        <p:spPr>
          <a:xfrm>
            <a:off x="4065818" y="3242137"/>
            <a:ext cx="1756927" cy="4868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Rural Crime and MATU</a:t>
            </a:r>
          </a:p>
        </p:txBody>
      </p:sp>
      <p:sp>
        <p:nvSpPr>
          <p:cNvPr id="17" name="Rectangle 16">
            <a:extLst>
              <a:ext uri="{FF2B5EF4-FFF2-40B4-BE49-F238E27FC236}">
                <a16:creationId xmlns:a16="http://schemas.microsoft.com/office/drawing/2014/main" id="{DFBC9E44-950D-39AE-6241-7CD2541289F8}"/>
              </a:ext>
            </a:extLst>
          </p:cNvPr>
          <p:cNvSpPr/>
          <p:nvPr/>
        </p:nvSpPr>
        <p:spPr>
          <a:xfrm>
            <a:off x="4063235" y="4914909"/>
            <a:ext cx="1756927" cy="4868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DOCO Officer</a:t>
            </a:r>
          </a:p>
        </p:txBody>
      </p:sp>
      <p:sp>
        <p:nvSpPr>
          <p:cNvPr id="18" name="Rectangle 17">
            <a:extLst>
              <a:ext uri="{FF2B5EF4-FFF2-40B4-BE49-F238E27FC236}">
                <a16:creationId xmlns:a16="http://schemas.microsoft.com/office/drawing/2014/main" id="{4E3C8A27-CB8C-D845-07A9-ED788589DE21}"/>
              </a:ext>
            </a:extLst>
          </p:cNvPr>
          <p:cNvSpPr/>
          <p:nvPr/>
        </p:nvSpPr>
        <p:spPr>
          <a:xfrm>
            <a:off x="4063235" y="3806836"/>
            <a:ext cx="1756927" cy="4868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ASB</a:t>
            </a:r>
          </a:p>
        </p:txBody>
      </p:sp>
      <p:sp>
        <p:nvSpPr>
          <p:cNvPr id="20" name="Rectangle 19">
            <a:extLst>
              <a:ext uri="{FF2B5EF4-FFF2-40B4-BE49-F238E27FC236}">
                <a16:creationId xmlns:a16="http://schemas.microsoft.com/office/drawing/2014/main" id="{938C3373-1412-B6C1-A466-91EEC9829638}"/>
              </a:ext>
            </a:extLst>
          </p:cNvPr>
          <p:cNvSpPr/>
          <p:nvPr/>
        </p:nvSpPr>
        <p:spPr>
          <a:xfrm>
            <a:off x="6241417" y="2689289"/>
            <a:ext cx="1756927" cy="486832"/>
          </a:xfrm>
          <a:prstGeom prst="rect">
            <a:avLst/>
          </a:prstGeom>
          <a:solidFill>
            <a:srgbClr val="35A077"/>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Diversion and Youth Justice</a:t>
            </a:r>
          </a:p>
        </p:txBody>
      </p:sp>
      <p:sp>
        <p:nvSpPr>
          <p:cNvPr id="22" name="Rectangle 21">
            <a:extLst>
              <a:ext uri="{FF2B5EF4-FFF2-40B4-BE49-F238E27FC236}">
                <a16:creationId xmlns:a16="http://schemas.microsoft.com/office/drawing/2014/main" id="{8D87EE61-8F46-8B49-8A7A-5379E6780DB2}"/>
              </a:ext>
            </a:extLst>
          </p:cNvPr>
          <p:cNvSpPr/>
          <p:nvPr/>
        </p:nvSpPr>
        <p:spPr>
          <a:xfrm>
            <a:off x="6254203" y="4359684"/>
            <a:ext cx="1756927" cy="486832"/>
          </a:xfrm>
          <a:prstGeom prst="rect">
            <a:avLst/>
          </a:prstGeom>
          <a:solidFill>
            <a:schemeClr val="bg1"/>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Substance Misuse Team </a:t>
            </a:r>
          </a:p>
        </p:txBody>
      </p:sp>
      <p:sp>
        <p:nvSpPr>
          <p:cNvPr id="23" name="Rectangle 22">
            <a:extLst>
              <a:ext uri="{FF2B5EF4-FFF2-40B4-BE49-F238E27FC236}">
                <a16:creationId xmlns:a16="http://schemas.microsoft.com/office/drawing/2014/main" id="{E60E3259-62AC-4353-ABB7-351B879222C7}"/>
              </a:ext>
            </a:extLst>
          </p:cNvPr>
          <p:cNvSpPr/>
          <p:nvPr/>
        </p:nvSpPr>
        <p:spPr>
          <a:xfrm>
            <a:off x="6256786" y="3242137"/>
            <a:ext cx="1756927" cy="486832"/>
          </a:xfrm>
          <a:prstGeom prst="rect">
            <a:avLst/>
          </a:prstGeom>
          <a:solidFill>
            <a:schemeClr val="bg1"/>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Youth Justice Team </a:t>
            </a:r>
          </a:p>
        </p:txBody>
      </p:sp>
      <p:sp>
        <p:nvSpPr>
          <p:cNvPr id="24" name="Rectangle 23">
            <a:extLst>
              <a:ext uri="{FF2B5EF4-FFF2-40B4-BE49-F238E27FC236}">
                <a16:creationId xmlns:a16="http://schemas.microsoft.com/office/drawing/2014/main" id="{1A0EE983-A565-673A-64F2-E9DBF5F13025}"/>
              </a:ext>
            </a:extLst>
          </p:cNvPr>
          <p:cNvSpPr/>
          <p:nvPr/>
        </p:nvSpPr>
        <p:spPr>
          <a:xfrm>
            <a:off x="6254203" y="4914909"/>
            <a:ext cx="1756927" cy="486832"/>
          </a:xfrm>
          <a:prstGeom prst="rect">
            <a:avLst/>
          </a:prstGeom>
          <a:solidFill>
            <a:schemeClr val="bg1"/>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Adult Out-of-Court Disposals </a:t>
            </a:r>
          </a:p>
        </p:txBody>
      </p:sp>
      <p:sp>
        <p:nvSpPr>
          <p:cNvPr id="25" name="Rectangle 24">
            <a:extLst>
              <a:ext uri="{FF2B5EF4-FFF2-40B4-BE49-F238E27FC236}">
                <a16:creationId xmlns:a16="http://schemas.microsoft.com/office/drawing/2014/main" id="{CC8FB95B-A6BE-7B95-EDB2-3B33D0269E91}"/>
              </a:ext>
            </a:extLst>
          </p:cNvPr>
          <p:cNvSpPr/>
          <p:nvPr/>
        </p:nvSpPr>
        <p:spPr>
          <a:xfrm>
            <a:off x="6254203" y="3806836"/>
            <a:ext cx="1756927" cy="486832"/>
          </a:xfrm>
          <a:prstGeom prst="rect">
            <a:avLst/>
          </a:prstGeom>
          <a:solidFill>
            <a:schemeClr val="bg1"/>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CYP Officer </a:t>
            </a:r>
          </a:p>
        </p:txBody>
      </p:sp>
      <p:sp>
        <p:nvSpPr>
          <p:cNvPr id="27" name="Rectangle 26">
            <a:extLst>
              <a:ext uri="{FF2B5EF4-FFF2-40B4-BE49-F238E27FC236}">
                <a16:creationId xmlns:a16="http://schemas.microsoft.com/office/drawing/2014/main" id="{44F58626-D669-6BAD-15BA-F243876DA2C5}"/>
              </a:ext>
            </a:extLst>
          </p:cNvPr>
          <p:cNvSpPr/>
          <p:nvPr/>
        </p:nvSpPr>
        <p:spPr>
          <a:xfrm>
            <a:off x="8457677" y="2689289"/>
            <a:ext cx="1756927" cy="486832"/>
          </a:xfrm>
          <a:prstGeom prst="rect">
            <a:avLst/>
          </a:prstGeom>
          <a:solidFill>
            <a:srgbClr val="EE721E"/>
          </a:solidFill>
          <a:ln>
            <a:solidFill>
              <a:srgbClr val="EE7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Offender Management </a:t>
            </a:r>
          </a:p>
        </p:txBody>
      </p:sp>
      <p:sp>
        <p:nvSpPr>
          <p:cNvPr id="29" name="Rectangle 28">
            <a:extLst>
              <a:ext uri="{FF2B5EF4-FFF2-40B4-BE49-F238E27FC236}">
                <a16:creationId xmlns:a16="http://schemas.microsoft.com/office/drawing/2014/main" id="{03C51783-BE14-C23B-AADA-1ABE362E99A8}"/>
              </a:ext>
            </a:extLst>
          </p:cNvPr>
          <p:cNvSpPr/>
          <p:nvPr/>
        </p:nvSpPr>
        <p:spPr>
          <a:xfrm>
            <a:off x="8470462" y="4359684"/>
            <a:ext cx="1756927" cy="486832"/>
          </a:xfrm>
          <a:prstGeom prst="rect">
            <a:avLst/>
          </a:prstGeom>
          <a:solidFill>
            <a:schemeClr val="bg1"/>
          </a:solidFill>
          <a:ln>
            <a:solidFill>
              <a:srgbClr val="EE7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NOM Process</a:t>
            </a:r>
          </a:p>
        </p:txBody>
      </p:sp>
      <p:sp>
        <p:nvSpPr>
          <p:cNvPr id="30" name="Rectangle 29">
            <a:extLst>
              <a:ext uri="{FF2B5EF4-FFF2-40B4-BE49-F238E27FC236}">
                <a16:creationId xmlns:a16="http://schemas.microsoft.com/office/drawing/2014/main" id="{E033374D-5F3F-BA9B-B6ED-EEA1B849E884}"/>
              </a:ext>
            </a:extLst>
          </p:cNvPr>
          <p:cNvSpPr/>
          <p:nvPr/>
        </p:nvSpPr>
        <p:spPr>
          <a:xfrm>
            <a:off x="8473046" y="3242137"/>
            <a:ext cx="1756927" cy="486832"/>
          </a:xfrm>
          <a:prstGeom prst="rect">
            <a:avLst/>
          </a:prstGeom>
          <a:solidFill>
            <a:schemeClr val="bg1"/>
          </a:solidFill>
          <a:ln>
            <a:solidFill>
              <a:srgbClr val="EE7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IOM</a:t>
            </a:r>
          </a:p>
        </p:txBody>
      </p:sp>
      <p:sp>
        <p:nvSpPr>
          <p:cNvPr id="32" name="Rectangle 31">
            <a:extLst>
              <a:ext uri="{FF2B5EF4-FFF2-40B4-BE49-F238E27FC236}">
                <a16:creationId xmlns:a16="http://schemas.microsoft.com/office/drawing/2014/main" id="{4929056D-2237-117E-D6A0-40B224C53C45}"/>
              </a:ext>
            </a:extLst>
          </p:cNvPr>
          <p:cNvSpPr/>
          <p:nvPr/>
        </p:nvSpPr>
        <p:spPr>
          <a:xfrm>
            <a:off x="8470463" y="3806836"/>
            <a:ext cx="1756927" cy="486832"/>
          </a:xfrm>
          <a:prstGeom prst="rect">
            <a:avLst/>
          </a:prstGeom>
          <a:solidFill>
            <a:schemeClr val="bg1"/>
          </a:solidFill>
          <a:ln>
            <a:solidFill>
              <a:srgbClr val="EE7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Phoenix </a:t>
            </a:r>
          </a:p>
        </p:txBody>
      </p:sp>
      <p:sp>
        <p:nvSpPr>
          <p:cNvPr id="35" name="TextBox 34">
            <a:extLst>
              <a:ext uri="{FF2B5EF4-FFF2-40B4-BE49-F238E27FC236}">
                <a16:creationId xmlns:a16="http://schemas.microsoft.com/office/drawing/2014/main" id="{D3B9F896-A1BB-0518-C0C0-C1582E9DD8C6}"/>
              </a:ext>
            </a:extLst>
          </p:cNvPr>
          <p:cNvSpPr txBox="1"/>
          <p:nvPr/>
        </p:nvSpPr>
        <p:spPr>
          <a:xfrm rot="16200000">
            <a:off x="105665" y="4549447"/>
            <a:ext cx="3023651" cy="276999"/>
          </a:xfrm>
          <a:prstGeom prst="rect">
            <a:avLst/>
          </a:prstGeom>
          <a:noFill/>
        </p:spPr>
        <p:txBody>
          <a:bodyPr wrap="square">
            <a:spAutoFit/>
          </a:bodyPr>
          <a:lstStyle/>
          <a:p>
            <a:pPr algn="ctr"/>
            <a:r>
              <a:rPr lang="en-GB" sz="1200">
                <a:solidFill>
                  <a:srgbClr val="002060"/>
                </a:solidFill>
              </a:rPr>
              <a:t>Teams/Roles moving into Departments</a:t>
            </a:r>
            <a:endParaRPr lang="en-GB" sz="1000">
              <a:solidFill>
                <a:srgbClr val="002060"/>
              </a:solidFill>
            </a:endParaRPr>
          </a:p>
        </p:txBody>
      </p:sp>
      <p:sp>
        <p:nvSpPr>
          <p:cNvPr id="36" name="Rectangle 35">
            <a:extLst>
              <a:ext uri="{FF2B5EF4-FFF2-40B4-BE49-F238E27FC236}">
                <a16:creationId xmlns:a16="http://schemas.microsoft.com/office/drawing/2014/main" id="{01CA3322-755A-492D-B217-1A049B745385}"/>
              </a:ext>
            </a:extLst>
          </p:cNvPr>
          <p:cNvSpPr/>
          <p:nvPr/>
        </p:nvSpPr>
        <p:spPr>
          <a:xfrm>
            <a:off x="4063235" y="6159990"/>
            <a:ext cx="1756927" cy="486832"/>
          </a:xfrm>
          <a:prstGeom prst="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Licensing </a:t>
            </a:r>
          </a:p>
        </p:txBody>
      </p:sp>
      <p:sp>
        <p:nvSpPr>
          <p:cNvPr id="3" name="Rectangle 2">
            <a:extLst>
              <a:ext uri="{FF2B5EF4-FFF2-40B4-BE49-F238E27FC236}">
                <a16:creationId xmlns:a16="http://schemas.microsoft.com/office/drawing/2014/main" id="{8E9E7FFC-F597-F556-EE9B-638E9472FB6A}"/>
              </a:ext>
            </a:extLst>
          </p:cNvPr>
          <p:cNvSpPr/>
          <p:nvPr/>
        </p:nvSpPr>
        <p:spPr>
          <a:xfrm>
            <a:off x="1826660" y="2034544"/>
            <a:ext cx="3959967" cy="486832"/>
          </a:xfrm>
          <a:prstGeom prst="rect">
            <a:avLst/>
          </a:prstGeom>
          <a:solidFill>
            <a:schemeClr val="bg1"/>
          </a:solidFill>
          <a:ln>
            <a:solidFill>
              <a:srgbClr val="9C1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T/Chief Inspector Craig Smith Curtis </a:t>
            </a:r>
          </a:p>
        </p:txBody>
      </p:sp>
      <p:sp>
        <p:nvSpPr>
          <p:cNvPr id="5" name="Rectangle 4">
            <a:extLst>
              <a:ext uri="{FF2B5EF4-FFF2-40B4-BE49-F238E27FC236}">
                <a16:creationId xmlns:a16="http://schemas.microsoft.com/office/drawing/2014/main" id="{4418DB5F-CA0D-4158-8845-4C955AD51858}"/>
              </a:ext>
            </a:extLst>
          </p:cNvPr>
          <p:cNvSpPr/>
          <p:nvPr/>
        </p:nvSpPr>
        <p:spPr>
          <a:xfrm>
            <a:off x="6241417" y="2036244"/>
            <a:ext cx="3959967" cy="486832"/>
          </a:xfrm>
          <a:prstGeom prst="rect">
            <a:avLst/>
          </a:prstGeom>
          <a:solidFill>
            <a:schemeClr val="bg1"/>
          </a:solidFill>
          <a:ln>
            <a:solidFill>
              <a:srgbClr val="EE721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lumMod val="50000"/>
                    <a:lumOff val="50000"/>
                  </a:schemeClr>
                </a:solidFill>
              </a:rPr>
              <a:t>T/ Detective Chief Inspector Henry Henderson</a:t>
            </a:r>
          </a:p>
        </p:txBody>
      </p:sp>
      <p:sp>
        <p:nvSpPr>
          <p:cNvPr id="10" name="Rectangle 9">
            <a:extLst>
              <a:ext uri="{FF2B5EF4-FFF2-40B4-BE49-F238E27FC236}">
                <a16:creationId xmlns:a16="http://schemas.microsoft.com/office/drawing/2014/main" id="{B0A6C026-E966-7D20-3EB8-B876679A7430}"/>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04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anim calcmode="lin" valueType="num">
                                      <p:cBhvr>
                                        <p:cTn id="99" dur="1000" fill="hold"/>
                                        <p:tgtEl>
                                          <p:spTgt spid="24"/>
                                        </p:tgtEl>
                                        <p:attrNameLst>
                                          <p:attrName>ppt_x</p:attrName>
                                        </p:attrNameLst>
                                      </p:cBhvr>
                                      <p:tavLst>
                                        <p:tav tm="0">
                                          <p:val>
                                            <p:strVal val="#ppt_x"/>
                                          </p:val>
                                        </p:tav>
                                        <p:tav tm="100000">
                                          <p:val>
                                            <p:strVal val="#ppt_x"/>
                                          </p:val>
                                        </p:tav>
                                      </p:tavLst>
                                    </p:anim>
                                    <p:anim calcmode="lin" valueType="num">
                                      <p:cBhvr>
                                        <p:cTn id="10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1000"/>
                                        <p:tgtEl>
                                          <p:spTgt spid="32"/>
                                        </p:tgtEl>
                                      </p:cBhvr>
                                    </p:animEffect>
                                    <p:anim calcmode="lin" valueType="num">
                                      <p:cBhvr>
                                        <p:cTn id="111" dur="1000" fill="hold"/>
                                        <p:tgtEl>
                                          <p:spTgt spid="32"/>
                                        </p:tgtEl>
                                        <p:attrNameLst>
                                          <p:attrName>ppt_x</p:attrName>
                                        </p:attrNameLst>
                                      </p:cBhvr>
                                      <p:tavLst>
                                        <p:tav tm="0">
                                          <p:val>
                                            <p:strVal val="#ppt_x"/>
                                          </p:val>
                                        </p:tav>
                                        <p:tav tm="100000">
                                          <p:val>
                                            <p:strVal val="#ppt_x"/>
                                          </p:val>
                                        </p:tav>
                                      </p:tavLst>
                                    </p:anim>
                                    <p:anim calcmode="lin" valueType="num">
                                      <p:cBhvr>
                                        <p:cTn id="112" dur="1000" fill="hold"/>
                                        <p:tgtEl>
                                          <p:spTgt spid="3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1000"/>
                                        <p:tgtEl>
                                          <p:spTgt spid="29"/>
                                        </p:tgtEl>
                                      </p:cBhvr>
                                    </p:animEffect>
                                    <p:anim calcmode="lin" valueType="num">
                                      <p:cBhvr>
                                        <p:cTn id="116" dur="1000" fill="hold"/>
                                        <p:tgtEl>
                                          <p:spTgt spid="29"/>
                                        </p:tgtEl>
                                        <p:attrNameLst>
                                          <p:attrName>ppt_x</p:attrName>
                                        </p:attrNameLst>
                                      </p:cBhvr>
                                      <p:tavLst>
                                        <p:tav tm="0">
                                          <p:val>
                                            <p:strVal val="#ppt_x"/>
                                          </p:val>
                                        </p:tav>
                                        <p:tav tm="100000">
                                          <p:val>
                                            <p:strVal val="#ppt_x"/>
                                          </p:val>
                                        </p:tav>
                                      </p:tavLst>
                                    </p:anim>
                                    <p:anim calcmode="lin" valueType="num">
                                      <p:cBhvr>
                                        <p:cTn id="1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animBg="1"/>
      <p:bldP spid="12" grpId="0" animBg="1"/>
      <p:bldP spid="15" grpId="0" animBg="1"/>
      <p:bldP spid="16" grpId="0" animBg="1"/>
      <p:bldP spid="17" grpId="0" animBg="1"/>
      <p:bldP spid="18" grpId="0" animBg="1"/>
      <p:bldP spid="20" grpId="0" animBg="1"/>
      <p:bldP spid="22" grpId="0" animBg="1"/>
      <p:bldP spid="23" grpId="0" animBg="1"/>
      <p:bldP spid="24" grpId="0" animBg="1"/>
      <p:bldP spid="25" grpId="0" animBg="1"/>
      <p:bldP spid="27" grpId="0" animBg="1"/>
      <p:bldP spid="29" grpId="0" animBg="1"/>
      <p:bldP spid="30" grpId="0" animBg="1"/>
      <p:bldP spid="32" grpId="0" animBg="1"/>
      <p:bldP spid="35"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3680A0-D8D6-ECAE-A15E-036EF680A966}"/>
              </a:ext>
            </a:extLst>
          </p:cNvPr>
          <p:cNvSpPr>
            <a:spLocks noGrp="1"/>
          </p:cNvSpPr>
          <p:nvPr>
            <p:ph type="sldNum" sz="quarter" idx="10"/>
          </p:nvPr>
        </p:nvSpPr>
        <p:spPr/>
        <p:txBody>
          <a:bodyPr/>
          <a:lstStyle/>
          <a:p>
            <a:fld id="{4EF85126-1923-4BB8-BB39-FD23E54F5C48}" type="slidenum">
              <a:rPr lang="en-GB" smtClean="0"/>
              <a:pPr/>
              <a:t>24</a:t>
            </a:fld>
            <a:endParaRPr lang="en-GB"/>
          </a:p>
        </p:txBody>
      </p:sp>
      <p:sp>
        <p:nvSpPr>
          <p:cNvPr id="3" name="TextBox 2">
            <a:extLst>
              <a:ext uri="{FF2B5EF4-FFF2-40B4-BE49-F238E27FC236}">
                <a16:creationId xmlns:a16="http://schemas.microsoft.com/office/drawing/2014/main" id="{638BD25D-5B1C-A0AD-83A9-80DCB7D11446}"/>
              </a:ext>
            </a:extLst>
          </p:cNvPr>
          <p:cNvSpPr txBox="1"/>
          <p:nvPr/>
        </p:nvSpPr>
        <p:spPr>
          <a:xfrm>
            <a:off x="2957317" y="154082"/>
            <a:ext cx="6338570" cy="523220"/>
          </a:xfrm>
          <a:prstGeom prst="rect">
            <a:avLst/>
          </a:prstGeom>
          <a:noFill/>
          <a:ln>
            <a:noFill/>
          </a:ln>
        </p:spPr>
        <p:txBody>
          <a:bodyPr wrap="square" rtlCol="0">
            <a:spAutoFit/>
          </a:bodyPr>
          <a:lstStyle/>
          <a:p>
            <a:pPr>
              <a:defRPr/>
            </a:pPr>
            <a:r>
              <a:rPr lang="en-GB" sz="2800" b="1">
                <a:solidFill>
                  <a:srgbClr val="002060"/>
                </a:solidFill>
              </a:rPr>
              <a:t>The Prevention and Problem-Solving Hub </a:t>
            </a:r>
            <a:endParaRPr kumimoji="0" lang="en-GB" sz="2800" b="1" i="0" u="none" strike="noStrike" kern="1200" cap="none" spc="0" normalizeH="0" baseline="0" noProof="0">
              <a:ln>
                <a:noFill/>
              </a:ln>
              <a:solidFill>
                <a:srgbClr val="002060"/>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C17C4CC-3DC7-5D44-8EAC-336AC80F1B97}"/>
              </a:ext>
            </a:extLst>
          </p:cNvPr>
          <p:cNvPicPr>
            <a:picLocks noChangeAspect="1"/>
          </p:cNvPicPr>
          <p:nvPr/>
        </p:nvPicPr>
        <p:blipFill>
          <a:blip r:embed="rId3"/>
          <a:stretch>
            <a:fillRect/>
          </a:stretch>
        </p:blipFill>
        <p:spPr>
          <a:xfrm>
            <a:off x="9129483" y="6286874"/>
            <a:ext cx="2883658" cy="408467"/>
          </a:xfrm>
          <a:prstGeom prst="rect">
            <a:avLst/>
          </a:prstGeom>
        </p:spPr>
      </p:pic>
      <p:sp>
        <p:nvSpPr>
          <p:cNvPr id="20" name="Arrow: Right 19">
            <a:extLst>
              <a:ext uri="{FF2B5EF4-FFF2-40B4-BE49-F238E27FC236}">
                <a16:creationId xmlns:a16="http://schemas.microsoft.com/office/drawing/2014/main" id="{F923D40A-15B4-F5D5-D083-5D2FDBF8117D}"/>
              </a:ext>
            </a:extLst>
          </p:cNvPr>
          <p:cNvSpPr/>
          <p:nvPr/>
        </p:nvSpPr>
        <p:spPr>
          <a:xfrm>
            <a:off x="6644919" y="2216132"/>
            <a:ext cx="720080" cy="517666"/>
          </a:xfrm>
          <a:prstGeom prst="rightArrow">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0EAEFD4-9C81-7A53-304E-7048D7DE306B}"/>
              </a:ext>
            </a:extLst>
          </p:cNvPr>
          <p:cNvSpPr/>
          <p:nvPr/>
        </p:nvSpPr>
        <p:spPr>
          <a:xfrm>
            <a:off x="1919536" y="1072026"/>
            <a:ext cx="9073008" cy="275501"/>
          </a:xfrm>
          <a:prstGeom prst="rect">
            <a:avLst/>
          </a:prstGeom>
          <a:solidFill>
            <a:srgbClr val="9C197D"/>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Prevention Directorate</a:t>
            </a:r>
          </a:p>
        </p:txBody>
      </p:sp>
      <p:sp>
        <p:nvSpPr>
          <p:cNvPr id="7" name="Rectangle 6">
            <a:extLst>
              <a:ext uri="{FF2B5EF4-FFF2-40B4-BE49-F238E27FC236}">
                <a16:creationId xmlns:a16="http://schemas.microsoft.com/office/drawing/2014/main" id="{58934C98-6F1B-85CD-27B8-1C369161C410}"/>
              </a:ext>
            </a:extLst>
          </p:cNvPr>
          <p:cNvSpPr/>
          <p:nvPr/>
        </p:nvSpPr>
        <p:spPr>
          <a:xfrm>
            <a:off x="1919536" y="1364652"/>
            <a:ext cx="9073008" cy="2273808"/>
          </a:xfrm>
          <a:prstGeom prst="rect">
            <a:avLst/>
          </a:prstGeom>
          <a:no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DB2B760-7D50-FB89-25CE-B7CF056FF0B5}"/>
              </a:ext>
            </a:extLst>
          </p:cNvPr>
          <p:cNvSpPr/>
          <p:nvPr/>
        </p:nvSpPr>
        <p:spPr>
          <a:xfrm>
            <a:off x="2121173" y="1500739"/>
            <a:ext cx="4444530" cy="2030263"/>
          </a:xfrm>
          <a:prstGeom prst="rect">
            <a:avLst/>
          </a:prstGeom>
          <a:solidFill>
            <a:srgbClr val="9C197D"/>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Prevention and Problem-Solving Hub </a:t>
            </a:r>
          </a:p>
          <a:p>
            <a:r>
              <a:rPr lang="en-GB" sz="1100">
                <a:solidFill>
                  <a:schemeClr val="bg1"/>
                </a:solidFill>
              </a:rPr>
              <a:t>-Provides strategic direction &amp; guidance/P&amp;Ps</a:t>
            </a:r>
          </a:p>
          <a:p>
            <a:r>
              <a:rPr lang="en-GB" sz="1100">
                <a:solidFill>
                  <a:schemeClr val="bg1"/>
                </a:solidFill>
              </a:rPr>
              <a:t>-Uses data &amp; insights to identify and understand problems people &amp; places</a:t>
            </a:r>
          </a:p>
          <a:p>
            <a:r>
              <a:rPr lang="en-GB" sz="1100">
                <a:solidFill>
                  <a:schemeClr val="bg1"/>
                </a:solidFill>
              </a:rPr>
              <a:t>-Draws on and shares ‘what works’</a:t>
            </a:r>
          </a:p>
          <a:p>
            <a:r>
              <a:rPr lang="en-GB" sz="1100">
                <a:solidFill>
                  <a:schemeClr val="bg1"/>
                </a:solidFill>
              </a:rPr>
              <a:t>-Develops purposeful strategic &amp; operational partnerships</a:t>
            </a:r>
          </a:p>
          <a:p>
            <a:r>
              <a:rPr lang="en-GB" sz="1100">
                <a:solidFill>
                  <a:schemeClr val="bg1"/>
                </a:solidFill>
              </a:rPr>
              <a:t>-Designs new or improves existing preventative services (links to income     generation through bids and grants)</a:t>
            </a:r>
          </a:p>
          <a:p>
            <a:r>
              <a:rPr lang="en-GB" sz="1100">
                <a:solidFill>
                  <a:schemeClr val="bg1"/>
                </a:solidFill>
              </a:rPr>
              <a:t>-Generates &amp; reviews problem-solving plans</a:t>
            </a:r>
          </a:p>
          <a:p>
            <a:r>
              <a:rPr lang="en-GB" sz="1100">
                <a:solidFill>
                  <a:schemeClr val="bg1"/>
                </a:solidFill>
              </a:rPr>
              <a:t>-Ensures prevention-focussed performance monitoring is in place and facilitates evaluation</a:t>
            </a:r>
          </a:p>
          <a:p>
            <a:r>
              <a:rPr lang="en-GB" sz="1100">
                <a:solidFill>
                  <a:schemeClr val="bg1"/>
                </a:solidFill>
              </a:rPr>
              <a:t>-Collates &amp; disseminates learning</a:t>
            </a:r>
            <a:endParaRPr lang="en-GB">
              <a:solidFill>
                <a:schemeClr val="bg1"/>
              </a:solidFill>
            </a:endParaRPr>
          </a:p>
        </p:txBody>
      </p:sp>
      <p:sp>
        <p:nvSpPr>
          <p:cNvPr id="10" name="Rectangle 9">
            <a:extLst>
              <a:ext uri="{FF2B5EF4-FFF2-40B4-BE49-F238E27FC236}">
                <a16:creationId xmlns:a16="http://schemas.microsoft.com/office/drawing/2014/main" id="{73A43601-4070-8C19-CDE0-57445A83DBBE}"/>
              </a:ext>
            </a:extLst>
          </p:cNvPr>
          <p:cNvSpPr/>
          <p:nvPr/>
        </p:nvSpPr>
        <p:spPr>
          <a:xfrm>
            <a:off x="7444215" y="1499870"/>
            <a:ext cx="3379037" cy="1950191"/>
          </a:xfrm>
          <a:prstGeom prst="rect">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Direct Delivery </a:t>
            </a:r>
            <a:endParaRPr lang="en-GB">
              <a:solidFill>
                <a:schemeClr val="tx1"/>
              </a:solidFill>
            </a:endParaRPr>
          </a:p>
          <a:p>
            <a:r>
              <a:rPr lang="en-GB" sz="1600">
                <a:solidFill>
                  <a:schemeClr val="tx1"/>
                </a:solidFill>
              </a:rPr>
              <a:t>Supports areas of business which are directly delivered within the Prevention Directorate (e.g. IOM, Rural Crime) </a:t>
            </a:r>
          </a:p>
          <a:p>
            <a:pPr algn="ctr"/>
            <a:endParaRPr lang="en-GB">
              <a:solidFill>
                <a:schemeClr val="bg1"/>
              </a:solidFill>
            </a:endParaRPr>
          </a:p>
        </p:txBody>
      </p:sp>
      <p:sp>
        <p:nvSpPr>
          <p:cNvPr id="14" name="Rectangle 13">
            <a:extLst>
              <a:ext uri="{FF2B5EF4-FFF2-40B4-BE49-F238E27FC236}">
                <a16:creationId xmlns:a16="http://schemas.microsoft.com/office/drawing/2014/main" id="{B650140B-7D0A-F192-6E04-448CD358E647}"/>
              </a:ext>
            </a:extLst>
          </p:cNvPr>
          <p:cNvSpPr/>
          <p:nvPr/>
        </p:nvSpPr>
        <p:spPr>
          <a:xfrm>
            <a:off x="7444214" y="3961572"/>
            <a:ext cx="3379038" cy="2002190"/>
          </a:xfrm>
          <a:prstGeom prst="rect">
            <a:avLst/>
          </a:prstGeom>
          <a:solidFill>
            <a:schemeClr val="bg1"/>
          </a:solidFill>
          <a:ln>
            <a:solidFill>
              <a:srgbClr val="35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Sets Direction and/or Supports</a:t>
            </a:r>
          </a:p>
          <a:p>
            <a:r>
              <a:rPr lang="en-GB" sz="1600">
                <a:solidFill>
                  <a:schemeClr val="tx1"/>
                </a:solidFill>
              </a:rPr>
              <a:t>Areas of business which are delivered mainly by other Directorates (e.g. local policing) through setting strategic direction, policies and procedures, toolkits and other tangible support. </a:t>
            </a:r>
          </a:p>
        </p:txBody>
      </p:sp>
      <p:sp>
        <p:nvSpPr>
          <p:cNvPr id="16" name="Arrow: Bent-Up 15">
            <a:extLst>
              <a:ext uri="{FF2B5EF4-FFF2-40B4-BE49-F238E27FC236}">
                <a16:creationId xmlns:a16="http://schemas.microsoft.com/office/drawing/2014/main" id="{EEEE2BA7-DA21-AE46-93DF-6562C96CBBE1}"/>
              </a:ext>
            </a:extLst>
          </p:cNvPr>
          <p:cNvSpPr/>
          <p:nvPr/>
        </p:nvSpPr>
        <p:spPr>
          <a:xfrm rot="5400000">
            <a:off x="5795752" y="3986290"/>
            <a:ext cx="1597804" cy="936104"/>
          </a:xfrm>
          <a:prstGeom prst="bentUpArrow">
            <a:avLst>
              <a:gd name="adj1" fmla="val 25000"/>
              <a:gd name="adj2" fmla="val 24343"/>
              <a:gd name="adj3" fmla="val 25000"/>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BE053D3-6F8A-175A-C026-B5BC6455308E}"/>
              </a:ext>
            </a:extLst>
          </p:cNvPr>
          <p:cNvSpPr/>
          <p:nvPr/>
        </p:nvSpPr>
        <p:spPr>
          <a:xfrm>
            <a:off x="2253706" y="4284684"/>
            <a:ext cx="1598563" cy="2002190"/>
          </a:xfrm>
          <a:prstGeom prst="rect">
            <a:avLst/>
          </a:prstGeom>
          <a:solidFill>
            <a:schemeClr val="bg1"/>
          </a:solidFill>
          <a:ln>
            <a:solidFill>
              <a:srgbClr val="EE7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Violence Reduction Network </a:t>
            </a:r>
          </a:p>
        </p:txBody>
      </p:sp>
      <p:sp>
        <p:nvSpPr>
          <p:cNvPr id="31" name="Rectangle 30">
            <a:extLst>
              <a:ext uri="{FF2B5EF4-FFF2-40B4-BE49-F238E27FC236}">
                <a16:creationId xmlns:a16="http://schemas.microsoft.com/office/drawing/2014/main" id="{0B7149EE-78C2-1F3B-4964-A3EC105CF12A}"/>
              </a:ext>
            </a:extLst>
          </p:cNvPr>
          <p:cNvSpPr/>
          <p:nvPr/>
        </p:nvSpPr>
        <p:spPr>
          <a:xfrm>
            <a:off x="4238929" y="4284684"/>
            <a:ext cx="1598563" cy="2002190"/>
          </a:xfrm>
          <a:prstGeom prst="rect">
            <a:avLst/>
          </a:prstGeom>
          <a:solidFill>
            <a:schemeClr val="bg1"/>
          </a:solidFill>
          <a:ln>
            <a:solidFill>
              <a:srgbClr val="258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OPCC Commissioning</a:t>
            </a:r>
          </a:p>
        </p:txBody>
      </p:sp>
      <p:sp>
        <p:nvSpPr>
          <p:cNvPr id="32" name="Arrow: Left-Right 31">
            <a:extLst>
              <a:ext uri="{FF2B5EF4-FFF2-40B4-BE49-F238E27FC236}">
                <a16:creationId xmlns:a16="http://schemas.microsoft.com/office/drawing/2014/main" id="{15E88AE3-688A-CCE2-5758-96609A8D14DA}"/>
              </a:ext>
            </a:extLst>
          </p:cNvPr>
          <p:cNvSpPr/>
          <p:nvPr/>
        </p:nvSpPr>
        <p:spPr>
          <a:xfrm rot="5400000">
            <a:off x="2769250" y="3817076"/>
            <a:ext cx="567473" cy="288991"/>
          </a:xfrm>
          <a:prstGeom prst="leftRightArrow">
            <a:avLst>
              <a:gd name="adj1" fmla="val 50000"/>
              <a:gd name="adj2" fmla="val 50000"/>
            </a:avLst>
          </a:prstGeom>
          <a:no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Left-Right 32">
            <a:extLst>
              <a:ext uri="{FF2B5EF4-FFF2-40B4-BE49-F238E27FC236}">
                <a16:creationId xmlns:a16="http://schemas.microsoft.com/office/drawing/2014/main" id="{DA964228-C0AE-E021-1B1D-B48D9A879797}"/>
              </a:ext>
            </a:extLst>
          </p:cNvPr>
          <p:cNvSpPr/>
          <p:nvPr/>
        </p:nvSpPr>
        <p:spPr>
          <a:xfrm rot="5400000">
            <a:off x="4754473" y="3817076"/>
            <a:ext cx="567473" cy="288991"/>
          </a:xfrm>
          <a:prstGeom prst="leftRightArrow">
            <a:avLst>
              <a:gd name="adj1" fmla="val 50000"/>
              <a:gd name="adj2" fmla="val 50000"/>
            </a:avLst>
          </a:prstGeom>
          <a:no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Left-Right 36">
            <a:extLst>
              <a:ext uri="{FF2B5EF4-FFF2-40B4-BE49-F238E27FC236}">
                <a16:creationId xmlns:a16="http://schemas.microsoft.com/office/drawing/2014/main" id="{D3D06B38-EE59-33ED-A08E-9D844FFDE728}"/>
              </a:ext>
            </a:extLst>
          </p:cNvPr>
          <p:cNvSpPr/>
          <p:nvPr/>
        </p:nvSpPr>
        <p:spPr>
          <a:xfrm rot="5400000">
            <a:off x="8845746" y="3557859"/>
            <a:ext cx="567473" cy="288991"/>
          </a:xfrm>
          <a:prstGeom prst="leftRightArrow">
            <a:avLst>
              <a:gd name="adj1" fmla="val 50000"/>
              <a:gd name="adj2" fmla="val 50000"/>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E81BC7B-213B-674E-1716-D43389B9296C}"/>
              </a:ext>
            </a:extLst>
          </p:cNvPr>
          <p:cNvSpPr txBox="1"/>
          <p:nvPr/>
        </p:nvSpPr>
        <p:spPr>
          <a:xfrm>
            <a:off x="3525562" y="6361856"/>
            <a:ext cx="1368152" cy="369332"/>
          </a:xfrm>
          <a:prstGeom prst="rect">
            <a:avLst/>
          </a:prstGeom>
          <a:noFill/>
        </p:spPr>
        <p:txBody>
          <a:bodyPr wrap="square" rtlCol="0">
            <a:spAutoFit/>
          </a:bodyPr>
          <a:lstStyle/>
          <a:p>
            <a:r>
              <a:rPr lang="en-GB"/>
              <a:t>Partners?</a:t>
            </a:r>
          </a:p>
        </p:txBody>
      </p:sp>
      <p:sp>
        <p:nvSpPr>
          <p:cNvPr id="39" name="Arrow: Left-Right 38">
            <a:extLst>
              <a:ext uri="{FF2B5EF4-FFF2-40B4-BE49-F238E27FC236}">
                <a16:creationId xmlns:a16="http://schemas.microsoft.com/office/drawing/2014/main" id="{E6B24BCD-46B7-E13B-708E-8760E15CF236}"/>
              </a:ext>
            </a:extLst>
          </p:cNvPr>
          <p:cNvSpPr/>
          <p:nvPr/>
        </p:nvSpPr>
        <p:spPr>
          <a:xfrm>
            <a:off x="3723764" y="5253244"/>
            <a:ext cx="567473" cy="288991"/>
          </a:xfrm>
          <a:prstGeom prst="leftRightArrow">
            <a:avLst>
              <a:gd name="adj1" fmla="val 50000"/>
              <a:gd name="adj2" fmla="val 50000"/>
            </a:avLst>
          </a:prstGeom>
          <a:solidFill>
            <a:schemeClr val="bg1"/>
          </a:solidFill>
          <a:ln>
            <a:solidFill>
              <a:srgbClr val="9C1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00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7" grpId="0" animBg="1"/>
      <p:bldP spid="9" grpId="0" animBg="1"/>
      <p:bldP spid="10" grpId="0" animBg="1"/>
      <p:bldP spid="14" grpId="0" animBg="1"/>
      <p:bldP spid="16" grpId="0" animBg="1"/>
      <p:bldP spid="30" grpId="0" animBg="1"/>
      <p:bldP spid="31" grpId="0" animBg="1"/>
      <p:bldP spid="32" grpId="0" animBg="1"/>
      <p:bldP spid="33" grpId="0" animBg="1"/>
      <p:bldP spid="37" grpId="0" animBg="1"/>
      <p:bldP spid="38" grpId="0"/>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7408" y="2021727"/>
            <a:ext cx="10657184"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400" b="1">
              <a:solidFill>
                <a:srgbClr val="002060"/>
              </a:solidFill>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2060"/>
                </a:solidFill>
                <a:latin typeface="Arial" pitchFamily="34" charset="0"/>
                <a:cs typeface="Arial" pitchFamily="34" charset="0"/>
              </a:rPr>
              <a:t>Force Overview</a:t>
            </a:r>
            <a:endParaRPr kumimoji="0" lang="en-GB" sz="4000" b="1" i="0" u="none" strike="noStrike" kern="1200" cap="none" spc="0" normalizeH="0" baseline="0" noProof="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2060"/>
              </a:solidFill>
              <a:effectLst/>
              <a:uLnTx/>
              <a:uFillTx/>
              <a:latin typeface="Arial" pitchFamily="34" charset="0"/>
              <a:ea typeface="+mn-ea"/>
              <a:cs typeface="Arial" pitchFamily="34" charset="0"/>
            </a:endParaRPr>
          </a:p>
          <a:p>
            <a:pPr algn="ctr">
              <a:defRPr/>
            </a:pPr>
            <a:r>
              <a:rPr kumimoji="0" lang="en-GB" sz="2800" b="1" i="0" u="none" strike="noStrike" kern="1200" cap="none" spc="0" normalizeH="0" baseline="0" noProof="0">
                <a:ln>
                  <a:noFill/>
                </a:ln>
                <a:solidFill>
                  <a:srgbClr val="EF731B"/>
                </a:solidFill>
                <a:effectLst/>
                <a:uLnTx/>
                <a:uFillTx/>
                <a:latin typeface="Arial" pitchFamily="34" charset="0"/>
                <a:ea typeface="+mn-ea"/>
                <a:cs typeface="Arial" pitchFamily="34" charset="0"/>
              </a:rPr>
              <a:t>Good service + High standards = </a:t>
            </a:r>
            <a:r>
              <a:rPr lang="en-GB" sz="2800" b="1">
                <a:solidFill>
                  <a:srgbClr val="EF731B"/>
                </a:solidFill>
                <a:latin typeface="Arial" pitchFamily="34" charset="0"/>
                <a:cs typeface="Arial" pitchFamily="34" charset="0"/>
              </a:rPr>
              <a:t>T</a:t>
            </a:r>
            <a:r>
              <a:rPr kumimoji="0" lang="en-GB" sz="2800" b="1" i="0" u="none" strike="noStrike" kern="1200" cap="none" spc="0" normalizeH="0" baseline="0" noProof="0">
                <a:ln>
                  <a:noFill/>
                </a:ln>
                <a:solidFill>
                  <a:srgbClr val="EF731B"/>
                </a:solidFill>
                <a:effectLst/>
                <a:uLnTx/>
                <a:uFillTx/>
                <a:latin typeface="Arial" pitchFamily="34" charset="0"/>
                <a:ea typeface="+mn-ea"/>
                <a:cs typeface="Arial" pitchFamily="34" charset="0"/>
              </a:rPr>
              <a:t>rust and confidence</a:t>
            </a:r>
            <a:r>
              <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rPr>
              <a:t> </a:t>
            </a:r>
          </a:p>
        </p:txBody>
      </p:sp>
      <p:sp>
        <p:nvSpPr>
          <p:cNvPr id="2" name="Rectangle 1">
            <a:extLst>
              <a:ext uri="{FF2B5EF4-FFF2-40B4-BE49-F238E27FC236}">
                <a16:creationId xmlns:a16="http://schemas.microsoft.com/office/drawing/2014/main" id="{7C43644A-0F40-DD50-DEE9-7DCB2203F8AA}"/>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3157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4E3048E8-5C69-DD5C-2B59-D64E4956A43A}"/>
              </a:ext>
            </a:extLst>
          </p:cNvPr>
          <p:cNvSpPr/>
          <p:nvPr/>
        </p:nvSpPr>
        <p:spPr>
          <a:xfrm>
            <a:off x="437029" y="672352"/>
            <a:ext cx="1131794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52169-FD16-4D6C-B77E-5708176C66BE}"/>
              </a:ext>
            </a:extLst>
          </p:cNvPr>
          <p:cNvSpPr/>
          <p:nvPr/>
        </p:nvSpPr>
        <p:spPr>
          <a:xfrm>
            <a:off x="663249" y="1191210"/>
            <a:ext cx="9217024" cy="47636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Arial" pitchFamily="34" charset="0"/>
                <a:ea typeface="+mn-ea"/>
                <a:cs typeface="Arial" pitchFamily="34" charset="0"/>
              </a:rPr>
              <a:t>Introduction</a:t>
            </a:r>
            <a:endParaRPr lang="en-GB" sz="2800" b="1">
              <a:solidFill>
                <a:schemeClr val="bg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Key facts about Leicestershire Police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Our vision, mission, values and the Pledge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Our strategic framework and how we manage calls for service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Working with local, regional and national partners; HMICFRS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Priorities from our Force Management Statement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Budget overview</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Operation Forefront and engagement with communities </a:t>
            </a: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7522" y="764704"/>
            <a:ext cx="911229" cy="5616624"/>
          </a:xfrm>
          <a:prstGeom prst="rect">
            <a:avLst/>
          </a:prstGeom>
        </p:spPr>
      </p:pic>
    </p:spTree>
    <p:extLst>
      <p:ext uri="{BB962C8B-B14F-4D97-AF65-F5344CB8AC3E}">
        <p14:creationId xmlns:p14="http://schemas.microsoft.com/office/powerpoint/2010/main" val="429165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C8E99530-96A5-3E72-C6A7-A4B85D5F0A2A}"/>
              </a:ext>
            </a:extLst>
          </p:cNvPr>
          <p:cNvSpPr/>
          <p:nvPr/>
        </p:nvSpPr>
        <p:spPr>
          <a:xfrm>
            <a:off x="437029" y="691944"/>
            <a:ext cx="1131794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52169-FD16-4D6C-B77E-5708176C66BE}"/>
              </a:ext>
            </a:extLst>
          </p:cNvPr>
          <p:cNvSpPr/>
          <p:nvPr/>
        </p:nvSpPr>
        <p:spPr>
          <a:xfrm>
            <a:off x="609461" y="1217950"/>
            <a:ext cx="9217024" cy="36556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Key numbers</a:t>
            </a:r>
            <a:endParaRPr lang="en-GB" sz="2800" b="1" dirty="0">
              <a:solidFill>
                <a:schemeClr val="bg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dirty="0">
                <a:solidFill>
                  <a:srgbClr val="003057"/>
                </a:solidFill>
                <a:latin typeface="Arial" pitchFamily="34" charset="0"/>
                <a:cs typeface="Arial" pitchFamily="34" charset="0"/>
              </a:rPr>
              <a:t>2,242 officers (FTE), c.1,200 staff and 200 PCSOs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dirty="0">
                <a:solidFill>
                  <a:srgbClr val="003057"/>
                </a:solidFill>
                <a:latin typeface="Arial" pitchFamily="34" charset="0"/>
                <a:cs typeface="Arial" pitchFamily="34" charset="0"/>
              </a:rPr>
              <a:t>9 Neighbourhood Policing Areas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dirty="0">
                <a:solidFill>
                  <a:srgbClr val="003057"/>
                </a:solidFill>
                <a:latin typeface="Arial" pitchFamily="34" charset="0"/>
                <a:cs typeface="Arial" pitchFamily="34" charset="0"/>
              </a:rPr>
              <a:t>5 directorates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dirty="0">
                <a:solidFill>
                  <a:srgbClr val="003057"/>
                </a:solidFill>
                <a:latin typeface="Arial" pitchFamily="34" charset="0"/>
                <a:cs typeface="Arial" pitchFamily="34" charset="0"/>
              </a:rPr>
              <a:t>3 million miles patrolled a year</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dirty="0">
                <a:solidFill>
                  <a:srgbClr val="003057"/>
                </a:solidFill>
                <a:latin typeface="Arial" pitchFamily="34" charset="0"/>
                <a:cs typeface="Arial" pitchFamily="34" charset="0"/>
              </a:rPr>
              <a:t>£248.5m budget requirement</a:t>
            </a: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7522" y="764704"/>
            <a:ext cx="911229" cy="5616624"/>
          </a:xfrm>
          <a:prstGeom prst="rect">
            <a:avLst/>
          </a:prstGeom>
        </p:spPr>
      </p:pic>
    </p:spTree>
    <p:extLst>
      <p:ext uri="{BB962C8B-B14F-4D97-AF65-F5344CB8AC3E}">
        <p14:creationId xmlns:p14="http://schemas.microsoft.com/office/powerpoint/2010/main" val="4239880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EC426368-82CE-4086-99EF-68B0D7579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87497" cy="6858000"/>
          </a:xfrm>
          <a:prstGeom prst="rect">
            <a:avLst/>
          </a:prstGeom>
        </p:spPr>
      </p:pic>
      <p:pic>
        <p:nvPicPr>
          <p:cNvPr id="8" name="Picture 7">
            <a:extLst>
              <a:ext uri="{FF2B5EF4-FFF2-40B4-BE49-F238E27FC236}">
                <a16:creationId xmlns:a16="http://schemas.microsoft.com/office/drawing/2014/main" id="{8F5F03D2-7F95-4D31-82ED-C8D6BC188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502" y="640"/>
            <a:ext cx="5487497" cy="6858000"/>
          </a:xfrm>
          <a:prstGeom prst="rect">
            <a:avLst/>
          </a:prstGeom>
        </p:spPr>
      </p:pic>
      <p:pic>
        <p:nvPicPr>
          <p:cNvPr id="9" name="Picture 8">
            <a:extLst>
              <a:ext uri="{FF2B5EF4-FFF2-40B4-BE49-F238E27FC236}">
                <a16:creationId xmlns:a16="http://schemas.microsoft.com/office/drawing/2014/main" id="{1FE3CA40-C10C-420A-9033-060A5621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0385" y="620688"/>
            <a:ext cx="911229" cy="5616624"/>
          </a:xfrm>
          <a:prstGeom prst="rect">
            <a:avLst/>
          </a:prstGeom>
        </p:spPr>
      </p:pic>
    </p:spTree>
    <p:extLst>
      <p:ext uri="{BB962C8B-B14F-4D97-AF65-F5344CB8AC3E}">
        <p14:creationId xmlns:p14="http://schemas.microsoft.com/office/powerpoint/2010/main" val="342279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fld id="{4EF85126-1923-4BB8-BB39-FD23E54F5C48}" type="slidenum">
              <a:rPr lang="en-GB" smtClean="0"/>
              <a:pPr/>
              <a:t>29</a:t>
            </a:fld>
            <a:endParaRPr lang="en-GB"/>
          </a:p>
        </p:txBody>
      </p:sp>
      <p:sp>
        <p:nvSpPr>
          <p:cNvPr id="3" name="Rectangle 2">
            <a:extLst>
              <a:ext uri="{FF2B5EF4-FFF2-40B4-BE49-F238E27FC236}">
                <a16:creationId xmlns:a16="http://schemas.microsoft.com/office/drawing/2014/main" id="{AC77AB68-D77D-438F-8832-8E34AD46C979}"/>
              </a:ext>
            </a:extLst>
          </p:cNvPr>
          <p:cNvSpPr/>
          <p:nvPr/>
        </p:nvSpPr>
        <p:spPr>
          <a:xfrm>
            <a:off x="31056" y="-12680"/>
            <a:ext cx="12192000" cy="68580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B7F7A68-ED60-418E-A94B-D91F9CFA1490}"/>
              </a:ext>
            </a:extLst>
          </p:cNvPr>
          <p:cNvSpPr txBox="1"/>
          <p:nvPr/>
        </p:nvSpPr>
        <p:spPr>
          <a:xfrm>
            <a:off x="3287688" y="2276872"/>
            <a:ext cx="5400601" cy="1569660"/>
          </a:xfrm>
          <a:prstGeom prst="rect">
            <a:avLst/>
          </a:prstGeom>
          <a:no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r>
              <a:rPr lang="en-GB" sz="4800" b="1">
                <a:solidFill>
                  <a:schemeClr val="bg1"/>
                </a:solidFill>
                <a:effectLst>
                  <a:glow>
                    <a:schemeClr val="tx1"/>
                  </a:glow>
                </a:effectLst>
                <a:latin typeface="Arial" panose="020B0604020202020204" pitchFamily="34" charset="0"/>
                <a:cs typeface="Arial" panose="020B0604020202020204" pitchFamily="34" charset="0"/>
              </a:rPr>
              <a:t>Strategic</a:t>
            </a:r>
          </a:p>
          <a:p>
            <a:r>
              <a:rPr lang="en-GB" sz="4800" b="1">
                <a:solidFill>
                  <a:schemeClr val="bg1"/>
                </a:solidFill>
                <a:effectLst>
                  <a:glow>
                    <a:schemeClr val="tx1"/>
                  </a:glow>
                </a:effectLst>
                <a:latin typeface="Arial" panose="020B0604020202020204" pitchFamily="34" charset="0"/>
                <a:cs typeface="Arial" panose="020B0604020202020204" pitchFamily="34" charset="0"/>
              </a:rPr>
              <a:t>Framework</a:t>
            </a:r>
          </a:p>
        </p:txBody>
      </p:sp>
      <p:pic>
        <p:nvPicPr>
          <p:cNvPr id="5" name="Picture 4">
            <a:extLst>
              <a:ext uri="{FF2B5EF4-FFF2-40B4-BE49-F238E27FC236}">
                <a16:creationId xmlns:a16="http://schemas.microsoft.com/office/drawing/2014/main" id="{F3AD1D06-5077-4865-A899-1C27ABF4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4293096"/>
            <a:ext cx="4680520" cy="750332"/>
          </a:xfrm>
          <a:prstGeom prst="rect">
            <a:avLst/>
          </a:prstGeom>
        </p:spPr>
      </p:pic>
      <p:pic>
        <p:nvPicPr>
          <p:cNvPr id="11" name="Picture 10">
            <a:extLst>
              <a:ext uri="{FF2B5EF4-FFF2-40B4-BE49-F238E27FC236}">
                <a16:creationId xmlns:a16="http://schemas.microsoft.com/office/drawing/2014/main" id="{77D63813-ABA2-46CE-BE73-A6BE97010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008"/>
            <a:ext cx="1116523" cy="6882015"/>
          </a:xfrm>
          <a:prstGeom prst="rect">
            <a:avLst/>
          </a:prstGeom>
        </p:spPr>
      </p:pic>
    </p:spTree>
    <p:extLst>
      <p:ext uri="{BB962C8B-B14F-4D97-AF65-F5344CB8AC3E}">
        <p14:creationId xmlns:p14="http://schemas.microsoft.com/office/powerpoint/2010/main" val="1857914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8BB2F-5685-428B-A04A-6773029C897E}"/>
              </a:ext>
            </a:extLst>
          </p:cNvPr>
          <p:cNvSpPr>
            <a:spLocks noGrp="1"/>
          </p:cNvSpPr>
          <p:nvPr>
            <p:ph idx="1"/>
          </p:nvPr>
        </p:nvSpPr>
        <p:spPr/>
        <p:txBody>
          <a:bodyPr>
            <a:normAutofit/>
          </a:bodyPr>
          <a:lstStyle/>
          <a:p>
            <a:pPr marL="305435" indent="-305435"/>
            <a:r>
              <a:rPr lang="en-GB" sz="2400" dirty="0">
                <a:latin typeface="Arial"/>
                <a:cs typeface="Arial"/>
              </a:rPr>
              <a:t>Facilities; tea, coffee, toilets </a:t>
            </a:r>
            <a:endParaRPr lang="en-US"/>
          </a:p>
          <a:p>
            <a:pPr marL="305435" indent="-305435"/>
            <a:r>
              <a:rPr lang="en-GB" sz="2400" dirty="0">
                <a:latin typeface="Arial"/>
                <a:cs typeface="Arial"/>
              </a:rPr>
              <a:t>No fire alarm scheduled today, door at the back of the room and follow COT/member of the OPCC</a:t>
            </a:r>
          </a:p>
          <a:p>
            <a:pPr marL="305435" indent="-305435"/>
            <a:r>
              <a:rPr lang="en-GB" sz="2400" dirty="0">
                <a:latin typeface="Arial"/>
                <a:cs typeface="Arial"/>
              </a:rPr>
              <a:t>Slides will be shared on the PCC Elections dedicated webpage</a:t>
            </a:r>
          </a:p>
          <a:p>
            <a:pPr marL="305435" indent="-305435"/>
            <a:r>
              <a:rPr lang="en-GB" sz="2400" dirty="0">
                <a:latin typeface="Arial"/>
                <a:cs typeface="Arial"/>
              </a:rPr>
              <a:t>Any questions will be recorded and logged on the electronic register to ensure transparency with other candidates</a:t>
            </a:r>
            <a:endParaRPr lang="en-GB" sz="2400" dirty="0">
              <a:latin typeface="Arial" panose="020B0604020202020204" pitchFamily="34" charset="0"/>
              <a:cs typeface="Arial" panose="020B0604020202020204" pitchFamily="34" charset="0"/>
            </a:endParaRPr>
          </a:p>
          <a:p>
            <a:pPr marL="305435" indent="-305435"/>
            <a:r>
              <a:rPr lang="en-GB" sz="2400" dirty="0">
                <a:latin typeface="Arial"/>
                <a:cs typeface="Arial"/>
              </a:rPr>
              <a:t>Candidates pack – provided and electronic copy will be published on the webpage </a:t>
            </a:r>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D0A72A-9B74-668C-E173-90C11788B99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664897"/>
            <a:ext cx="871429" cy="981891"/>
          </a:xfrm>
          <a:prstGeom prst="rect">
            <a:avLst/>
          </a:prstGeom>
          <a:noFill/>
        </p:spPr>
      </p:pic>
      <p:pic>
        <p:nvPicPr>
          <p:cNvPr id="5" name="Picture 4">
            <a:extLst>
              <a:ext uri="{FF2B5EF4-FFF2-40B4-BE49-F238E27FC236}">
                <a16:creationId xmlns:a16="http://schemas.microsoft.com/office/drawing/2014/main" id="{CB000AEE-7829-3195-4BD9-1F685F35CC4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865BA67-1AC7-CE65-5511-9448C041D3E0}"/>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141A1E8-B5FD-8780-DD80-B67328BFA234}"/>
              </a:ext>
            </a:extLst>
          </p:cNvPr>
          <p:cNvSpPr txBox="1"/>
          <p:nvPr/>
        </p:nvSpPr>
        <p:spPr>
          <a:xfrm>
            <a:off x="504741" y="1216901"/>
            <a:ext cx="9730154"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Housekeeping</a:t>
            </a:r>
          </a:p>
        </p:txBody>
      </p:sp>
    </p:spTree>
    <p:extLst>
      <p:ext uri="{BB962C8B-B14F-4D97-AF65-F5344CB8AC3E}">
        <p14:creationId xmlns:p14="http://schemas.microsoft.com/office/powerpoint/2010/main" val="409721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560093" y="646469"/>
            <a:ext cx="44524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solidFill>
                  <a:srgbClr val="003057"/>
                </a:solidFill>
                <a:latin typeface="Arial" pitchFamily="34" charset="0"/>
                <a:cs typeface="Arial" pitchFamily="34" charset="0"/>
              </a:rPr>
              <a:t>Our strategic framework</a:t>
            </a:r>
            <a:endParaRPr kumimoji="0" lang="en-GB" sz="28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982" y="423099"/>
            <a:ext cx="911229" cy="5616624"/>
          </a:xfrm>
          <a:prstGeom prst="rect">
            <a:avLst/>
          </a:prstGeom>
        </p:spPr>
      </p:pic>
      <p:graphicFrame>
        <p:nvGraphicFramePr>
          <p:cNvPr id="6" name="Diagram 5">
            <a:extLst>
              <a:ext uri="{FF2B5EF4-FFF2-40B4-BE49-F238E27FC236}">
                <a16:creationId xmlns:a16="http://schemas.microsoft.com/office/drawing/2014/main" id="{23B21324-BE76-4F0C-B719-744496340587}"/>
              </a:ext>
            </a:extLst>
          </p:cNvPr>
          <p:cNvGraphicFramePr/>
          <p:nvPr>
            <p:extLst>
              <p:ext uri="{D42A27DB-BD31-4B8C-83A1-F6EECF244321}">
                <p14:modId xmlns:p14="http://schemas.microsoft.com/office/powerpoint/2010/main" val="2848050920"/>
              </p:ext>
            </p:extLst>
          </p:nvPr>
        </p:nvGraphicFramePr>
        <p:xfrm>
          <a:off x="1067877" y="964352"/>
          <a:ext cx="10056245" cy="55094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1070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1127448" y="1557079"/>
            <a:ext cx="7731327"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rPr>
              <a:t>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1"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rPr>
              <a:t>What we want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leading force in the country, delivering high quality policing that local people trust.</a:t>
            </a:r>
            <a:endParaRPr kumimoji="0" lang="en-GB" sz="3200" b="1" i="0"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7522" y="764704"/>
            <a:ext cx="911229" cy="5616624"/>
          </a:xfrm>
          <a:prstGeom prst="rect">
            <a:avLst/>
          </a:prstGeom>
        </p:spPr>
      </p:pic>
    </p:spTree>
    <p:extLst>
      <p:ext uri="{BB962C8B-B14F-4D97-AF65-F5344CB8AC3E}">
        <p14:creationId xmlns:p14="http://schemas.microsoft.com/office/powerpoint/2010/main" val="185161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767408" y="1105287"/>
            <a:ext cx="9505056" cy="46474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rPr>
              <a:t>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1"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reason for being and what we do to meet the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are an emergency service. We protect our communities, maintain the peace, prevent and detect crime by working day and night to carry out our duty and our service.</a:t>
            </a:r>
            <a:endParaRPr kumimoji="0" lang="en-GB" sz="3200" b="1" i="0" u="none" strike="noStrike" kern="1200" cap="none" spc="0" normalizeH="0" baseline="0" noProof="0">
              <a:ln>
                <a:noFill/>
              </a:ln>
              <a:solidFill>
                <a:srgbClr val="003057"/>
              </a:solidFill>
              <a:effectLst/>
              <a:uLnTx/>
              <a:uFillTx/>
              <a:latin typeface="Arial" panose="020B0604020202020204" pitchFamily="34" charset="0"/>
              <a:ea typeface="+mn-ea"/>
              <a:cs typeface="Arial" pitchFamily="34" charset="0"/>
            </a:endParaRP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764704"/>
            <a:ext cx="911229" cy="5616624"/>
          </a:xfrm>
          <a:prstGeom prst="rect">
            <a:avLst/>
          </a:prstGeom>
        </p:spPr>
      </p:pic>
    </p:spTree>
    <p:extLst>
      <p:ext uri="{BB962C8B-B14F-4D97-AF65-F5344CB8AC3E}">
        <p14:creationId xmlns:p14="http://schemas.microsoft.com/office/powerpoint/2010/main" val="2748592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695400" y="933877"/>
            <a:ext cx="9825239"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3057"/>
                </a:solidFill>
                <a:effectLst/>
                <a:uLnTx/>
                <a:uFillTx/>
                <a:latin typeface="Arial" pitchFamily="34" charset="0"/>
                <a:ea typeface="+mn-ea"/>
                <a:cs typeface="Arial" pitchFamily="34" charset="0"/>
              </a:rPr>
              <a:t>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1"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lvl="0"/>
            <a:r>
              <a:rPr lang="en-GB" sz="2800" i="1">
                <a:latin typeface="Arial" panose="020B0604020202020204" pitchFamily="34" charset="0"/>
                <a:cs typeface="Arial" panose="020B0604020202020204" pitchFamily="34" charset="0"/>
              </a:rPr>
              <a:t>Our behaviours and culture to achieve the mission and vision</a:t>
            </a:r>
          </a:p>
          <a:p>
            <a:endParaRPr lang="en-GB" sz="2800">
              <a:latin typeface="Arial" panose="020B0604020202020204" pitchFamily="34" charset="0"/>
              <a:cs typeface="Arial" panose="020B0604020202020204" pitchFamily="34" charset="0"/>
            </a:endParaRPr>
          </a:p>
          <a:p>
            <a:r>
              <a:rPr lang="en-GB" sz="2800">
                <a:latin typeface="Arial" panose="020B0604020202020204" pitchFamily="34" charset="0"/>
                <a:cs typeface="Arial" panose="020B0604020202020204" pitchFamily="34" charset="0"/>
              </a:rPr>
              <a:t>Our values underpin our vision and mission. We work as One Team in Leicestershire to embed the College of Policing’s Ethical Policing Principles of: </a:t>
            </a:r>
          </a:p>
          <a:p>
            <a:pPr lvl="0"/>
            <a:endParaRPr lang="en-GB" sz="2800">
              <a:latin typeface="Arial" panose="020B0604020202020204" pitchFamily="34" charset="0"/>
              <a:cs typeface="Arial" panose="020B0604020202020204" pitchFamily="34" charset="0"/>
            </a:endParaRPr>
          </a:p>
          <a:p>
            <a:pPr marL="457200" lvl="0" indent="-457200">
              <a:buFont typeface="Wingdings" panose="05000000000000000000" pitchFamily="2" charset="2"/>
              <a:buChar char="Ø"/>
            </a:pPr>
            <a:r>
              <a:rPr lang="en-GB" sz="2800" b="1">
                <a:latin typeface="Arial" panose="020B0604020202020204" pitchFamily="34" charset="0"/>
                <a:cs typeface="Arial" panose="020B0604020202020204" pitchFamily="34" charset="0"/>
              </a:rPr>
              <a:t>Courage </a:t>
            </a:r>
          </a:p>
          <a:p>
            <a:pPr marL="457200" lvl="0" indent="-457200">
              <a:buFont typeface="Wingdings" panose="05000000000000000000" pitchFamily="2" charset="2"/>
              <a:buChar char="Ø"/>
            </a:pPr>
            <a:r>
              <a:rPr lang="en-GB" sz="2800" b="1">
                <a:latin typeface="Arial" panose="020B0604020202020204" pitchFamily="34" charset="0"/>
                <a:cs typeface="Arial" panose="020B0604020202020204" pitchFamily="34" charset="0"/>
              </a:rPr>
              <a:t>Respect and empathy</a:t>
            </a:r>
          </a:p>
          <a:p>
            <a:pPr marL="457200" lvl="0" indent="-457200">
              <a:buFont typeface="Wingdings" panose="05000000000000000000" pitchFamily="2" charset="2"/>
              <a:buChar char="Ø"/>
            </a:pPr>
            <a:r>
              <a:rPr lang="en-GB" sz="2800" b="1">
                <a:latin typeface="Arial" panose="020B0604020202020204" pitchFamily="34" charset="0"/>
                <a:cs typeface="Arial" panose="020B0604020202020204" pitchFamily="34" charset="0"/>
              </a:rPr>
              <a:t>Public service</a:t>
            </a: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20688"/>
            <a:ext cx="911229" cy="5616624"/>
          </a:xfrm>
          <a:prstGeom prst="rect">
            <a:avLst/>
          </a:prstGeom>
        </p:spPr>
      </p:pic>
    </p:spTree>
    <p:extLst>
      <p:ext uri="{BB962C8B-B14F-4D97-AF65-F5344CB8AC3E}">
        <p14:creationId xmlns:p14="http://schemas.microsoft.com/office/powerpoint/2010/main" val="1198399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887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486446" y="1022057"/>
            <a:ext cx="10213135" cy="5509200"/>
          </a:xfrm>
          <a:prstGeom prst="rect">
            <a:avLst/>
          </a:prstGeom>
        </p:spPr>
        <p:txBody>
          <a:bodyPr wrap="square" lIns="91440" tIns="45720" rIns="91440" bIns="45720" anchor="t">
            <a:spAutoFit/>
          </a:bodyPr>
          <a:lstStyle/>
          <a:p>
            <a:pPr defTabSz="914400">
              <a:defRPr/>
            </a:pPr>
            <a:r>
              <a:rPr kumimoji="0" lang="en-GB" sz="3200" b="1" i="0" u="none" strike="noStrike" kern="1200" cap="none" spc="0" normalizeH="0" baseline="0" noProof="0">
                <a:ln>
                  <a:noFill/>
                </a:ln>
                <a:solidFill>
                  <a:schemeClr val="bg1"/>
                </a:solidFill>
                <a:effectLst/>
                <a:uLnTx/>
                <a:uFillTx/>
                <a:latin typeface="Arial"/>
                <a:cs typeface="Arial"/>
              </a:rPr>
              <a:t>Strategic Priorities review 23/24</a:t>
            </a:r>
            <a:r>
              <a:rPr lang="en-GB" sz="3200" b="1">
                <a:solidFill>
                  <a:schemeClr val="bg1"/>
                </a:solidFill>
                <a:latin typeface="Arial"/>
                <a:cs typeface="Arial"/>
              </a:rPr>
              <a:t> </a:t>
            </a:r>
            <a:endParaRPr lang="en-GB" sz="3200" b="1" i="0" u="none" strike="noStrike" kern="1200" cap="none" spc="0" normalizeH="0" baseline="0" noProof="0">
              <a:ln>
                <a:noFill/>
              </a:ln>
              <a:solidFill>
                <a:schemeClr val="bg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black"/>
                </a:solidFill>
                <a:effectLst/>
                <a:uLnTx/>
                <a:uFillTx/>
                <a:latin typeface="Arial"/>
                <a:cs typeface="Arial"/>
              </a:rPr>
              <a:t>(What we prioritise as an organisation to deliver the vision and mission)</a:t>
            </a:r>
            <a:endParaRPr kumimoji="0" lang="en-GB" sz="24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a:cs typeface="Arial"/>
              </a:rPr>
              <a:t>To meet our vision and mission, we set five strategic priorities in November 2023. They were developed and will be reviewed through the </a:t>
            </a:r>
            <a:r>
              <a:rPr kumimoji="0" lang="en-GB" sz="2400" b="1" i="0" u="none" strike="noStrike" kern="1200" cap="none" spc="0" normalizeH="0" baseline="0" noProof="0">
                <a:ln>
                  <a:noFill/>
                </a:ln>
                <a:solidFill>
                  <a:prstClr val="black"/>
                </a:solidFill>
                <a:effectLst/>
                <a:uLnTx/>
                <a:uFillTx/>
                <a:latin typeface="Arial"/>
                <a:cs typeface="Arial"/>
              </a:rPr>
              <a:t>Force Management Statement </a:t>
            </a:r>
            <a:r>
              <a:rPr kumimoji="0" lang="en-GB" sz="2400" b="0" i="0" u="none" strike="noStrike" kern="1200" cap="none" spc="0" normalizeH="0" baseline="0" noProof="0">
                <a:ln>
                  <a:noFill/>
                </a:ln>
                <a:solidFill>
                  <a:prstClr val="black"/>
                </a:solidFill>
                <a:effectLst/>
                <a:uLnTx/>
                <a:uFillTx/>
                <a:latin typeface="Arial"/>
                <a:cs typeface="Arial"/>
              </a:rPr>
              <a:t>business processes. We prioritise work against these priorities. They are:</a:t>
            </a:r>
            <a:endParaRPr lang="en-GB" sz="24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1200" cap="none" spc="0" normalizeH="0" baseline="0" noProof="0">
                <a:ln>
                  <a:noFill/>
                </a:ln>
                <a:solidFill>
                  <a:prstClr val="black"/>
                </a:solidFill>
                <a:effectLst/>
                <a:uLnTx/>
                <a:uFillTx/>
                <a:latin typeface="Arial"/>
                <a:cs typeface="Arial"/>
              </a:rPr>
              <a:t>Improving service, raising standards</a:t>
            </a:r>
            <a:endParaRPr lang="en-GB" sz="2400" b="1" i="0" u="none" strike="noStrike" kern="1200" cap="none" spc="0" normalizeH="0" baseline="0" noProof="0">
              <a:ln>
                <a:noFill/>
              </a:ln>
              <a:solidFill>
                <a:prstClr val="black"/>
              </a:solidFill>
              <a:effectLst/>
              <a:uLnTx/>
              <a:uFillTx/>
              <a:latin typeface="Arial"/>
              <a:cs typeface="Arial"/>
            </a:endParaRPr>
          </a:p>
          <a:p>
            <a:pPr marL="342900" indent="-342900" defTabSz="914400">
              <a:buFont typeface="Wingdings" panose="05000000000000000000" pitchFamily="2" charset="2"/>
              <a:buChar char="§"/>
              <a:defRPr/>
            </a:pPr>
            <a:r>
              <a:rPr kumimoji="0" lang="en-GB" sz="2400" b="1" i="0" u="none" strike="noStrike" kern="1200" cap="none" spc="0" normalizeH="0" baseline="0" noProof="0">
                <a:ln>
                  <a:noFill/>
                </a:ln>
                <a:solidFill>
                  <a:prstClr val="black"/>
                </a:solidFill>
                <a:effectLst/>
                <a:uLnTx/>
                <a:uFillTx/>
                <a:latin typeface="Arial"/>
                <a:cs typeface="Arial"/>
              </a:rPr>
              <a:t>Finding efficiency and productivity</a:t>
            </a:r>
            <a:r>
              <a:rPr lang="en-GB" sz="2400" b="1">
                <a:solidFill>
                  <a:prstClr val="black"/>
                </a:solidFill>
                <a:latin typeface="Arial"/>
                <a:cs typeface="Arial"/>
              </a:rPr>
              <a:t> </a:t>
            </a:r>
            <a:endParaRPr lang="en-GB"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1200" cap="none" spc="0" normalizeH="0" baseline="0" noProof="0">
                <a:ln>
                  <a:noFill/>
                </a:ln>
                <a:solidFill>
                  <a:prstClr val="black"/>
                </a:solidFill>
                <a:effectLst/>
                <a:uLnTx/>
                <a:uFillTx/>
                <a:latin typeface="Arial"/>
                <a:cs typeface="Arial"/>
              </a:rPr>
              <a:t>Developing the right people, right skills and wellbeing</a:t>
            </a:r>
            <a:endParaRPr lang="en-GB" sz="2400" b="1" i="0" u="none" strike="noStrike" kern="1200" cap="none" spc="0" normalizeH="0" baseline="0" noProof="0">
              <a:ln>
                <a:noFill/>
              </a:ln>
              <a:solidFill>
                <a:prstClr val="black"/>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1200" cap="none" spc="0" normalizeH="0" baseline="0" noProof="0">
                <a:ln>
                  <a:noFill/>
                </a:ln>
                <a:solidFill>
                  <a:prstClr val="black"/>
                </a:solidFill>
                <a:effectLst/>
                <a:uLnTx/>
                <a:uFillTx/>
                <a:latin typeface="Arial"/>
                <a:cs typeface="Arial"/>
              </a:rPr>
              <a:t>Maximising the best tech we can</a:t>
            </a:r>
            <a:endParaRPr lang="en-GB" sz="2400" b="1" i="0" u="none" strike="noStrike" kern="1200" cap="none" spc="0" normalizeH="0" baseline="0" noProof="0">
              <a:ln>
                <a:noFill/>
              </a:ln>
              <a:solidFill>
                <a:prstClr val="black"/>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1200" cap="none" spc="0" normalizeH="0" baseline="0" noProof="0">
                <a:ln>
                  <a:noFill/>
                </a:ln>
                <a:solidFill>
                  <a:prstClr val="black"/>
                </a:solidFill>
                <a:effectLst/>
                <a:uLnTx/>
                <a:uFillTx/>
                <a:latin typeface="Arial"/>
                <a:cs typeface="Arial"/>
              </a:rPr>
              <a:t>Reducing demand through partnership</a:t>
            </a:r>
            <a:endParaRPr lang="en-GB" sz="2400" b="1" i="0" u="none" strike="noStrike" kern="1200" cap="none" spc="0" normalizeH="0" baseline="0" noProof="0">
              <a:ln>
                <a:noFill/>
              </a:ln>
              <a:solidFill>
                <a:prstClr val="black"/>
              </a:solidFill>
              <a:effectLst/>
              <a:uLnTx/>
              <a:uFillTx/>
              <a:latin typeface="Arial"/>
              <a:cs typeface="Arial"/>
            </a:endParaRPr>
          </a:p>
        </p:txBody>
      </p:sp>
      <p:pic>
        <p:nvPicPr>
          <p:cNvPr id="4" name="Picture 3">
            <a:extLst>
              <a:ext uri="{FF2B5EF4-FFF2-40B4-BE49-F238E27FC236}">
                <a16:creationId xmlns:a16="http://schemas.microsoft.com/office/drawing/2014/main" id="{2CA4C602-9AC6-462E-A897-77AF3E15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528" y="620688"/>
            <a:ext cx="911229" cy="5616624"/>
          </a:xfrm>
          <a:prstGeom prst="rect">
            <a:avLst/>
          </a:prstGeom>
        </p:spPr>
      </p:pic>
      <p:sp>
        <p:nvSpPr>
          <p:cNvPr id="3" name="Rectangle 2">
            <a:extLst>
              <a:ext uri="{FF2B5EF4-FFF2-40B4-BE49-F238E27FC236}">
                <a16:creationId xmlns:a16="http://schemas.microsoft.com/office/drawing/2014/main" id="{83C08127-D593-367B-9A80-DDE9B1BAFC87}"/>
              </a:ext>
            </a:extLst>
          </p:cNvPr>
          <p:cNvSpPr/>
          <p:nvPr/>
        </p:nvSpPr>
        <p:spPr>
          <a:xfrm>
            <a:off x="437029" y="625288"/>
            <a:ext cx="1131794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9206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EF752169-FD16-4D6C-B77E-5708176C66BE}"/>
              </a:ext>
            </a:extLst>
          </p:cNvPr>
          <p:cNvSpPr/>
          <p:nvPr/>
        </p:nvSpPr>
        <p:spPr>
          <a:xfrm>
            <a:off x="500168" y="1922385"/>
            <a:ext cx="10369152" cy="3901837"/>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Set two years ago, with due regard to Police and Crime Plan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Commitment to re-focus on </a:t>
            </a:r>
            <a:r>
              <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rPr>
              <a:t>service and standards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Recognised we needed to invest in </a:t>
            </a:r>
            <a:r>
              <a:rPr lang="en-GB" sz="2400" b="1">
                <a:solidFill>
                  <a:srgbClr val="003057"/>
                </a:solidFill>
                <a:latin typeface="Arial" pitchFamily="34" charset="0"/>
                <a:cs typeface="Arial" pitchFamily="34" charset="0"/>
              </a:rPr>
              <a:t>digital capability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Agreed to </a:t>
            </a:r>
            <a:r>
              <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rPr>
              <a:t>invest in our people,</a:t>
            </a: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 fast track the Academy, leadership development, Occupational Health and wellbeing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Agreed that </a:t>
            </a:r>
            <a:r>
              <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rPr>
              <a:t>trust and confidence </a:t>
            </a: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was our number one priority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2400">
                <a:solidFill>
                  <a:srgbClr val="003057"/>
                </a:solidFill>
                <a:latin typeface="Arial" pitchFamily="34" charset="0"/>
                <a:cs typeface="Arial" pitchFamily="34" charset="0"/>
              </a:rPr>
              <a:t>Planned and </a:t>
            </a:r>
            <a:r>
              <a:rPr lang="en-GB" sz="2400" b="1">
                <a:solidFill>
                  <a:srgbClr val="003057"/>
                </a:solidFill>
                <a:latin typeface="Arial" pitchFamily="34" charset="0"/>
                <a:cs typeface="Arial" pitchFamily="34" charset="0"/>
              </a:rPr>
              <a:t>prepared for transformation</a:t>
            </a:r>
            <a:endParaRPr kumimoji="0" lang="en-GB" sz="800" b="0"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DC4612E5-C758-44ED-B8AA-D6698403C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982" y="476672"/>
            <a:ext cx="911229" cy="5616624"/>
          </a:xfrm>
          <a:prstGeom prst="rect">
            <a:avLst/>
          </a:prstGeom>
        </p:spPr>
      </p:pic>
      <p:sp>
        <p:nvSpPr>
          <p:cNvPr id="6" name="TextBox 5">
            <a:extLst>
              <a:ext uri="{FF2B5EF4-FFF2-40B4-BE49-F238E27FC236}">
                <a16:creationId xmlns:a16="http://schemas.microsoft.com/office/drawing/2014/main" id="{A26E118E-89B3-483E-BE9E-E379D2804B2B}"/>
              </a:ext>
            </a:extLst>
          </p:cNvPr>
          <p:cNvSpPr txBox="1"/>
          <p:nvPr/>
        </p:nvSpPr>
        <p:spPr>
          <a:xfrm>
            <a:off x="500168" y="645410"/>
            <a:ext cx="7828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3057"/>
                </a:solidFill>
                <a:effectLst/>
                <a:uLnTx/>
                <a:uFillTx/>
                <a:latin typeface="Arial" pitchFamily="34" charset="0"/>
                <a:ea typeface="+mn-ea"/>
                <a:cs typeface="Arial" pitchFamily="34" charset="0"/>
              </a:rPr>
              <a:t>A comprehensive plan being delivered</a:t>
            </a:r>
            <a:endParaRPr kumimoji="0" lang="en-GB" sz="3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652CAC3-5B33-BC3E-4A22-B7CCE7DA5E92}"/>
              </a:ext>
            </a:extLst>
          </p:cNvPr>
          <p:cNvSpPr/>
          <p:nvPr/>
        </p:nvSpPr>
        <p:spPr>
          <a:xfrm>
            <a:off x="437029" y="625288"/>
            <a:ext cx="1131794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8042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7F5B37-0077-4CDF-AFA4-8271C66A6D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A6DB7AEE-3113-49E8-9082-038230B9F0B2}"/>
              </a:ext>
            </a:extLst>
          </p:cNvPr>
          <p:cNvSpPr txBox="1"/>
          <p:nvPr/>
        </p:nvSpPr>
        <p:spPr>
          <a:xfrm>
            <a:off x="477392" y="1958843"/>
            <a:ext cx="10585176" cy="4524315"/>
          </a:xfrm>
          <a:prstGeom prst="rect">
            <a:avLst/>
          </a:prstGeom>
          <a:noFill/>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rPr>
              <a:t>Transformation is complex due to competing and interdependent challenges:  </a:t>
            </a:r>
          </a:p>
          <a:p>
            <a:pPr marL="457200" marR="0" lvl="0" indent="-457200" defTabSz="6858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rPr>
              <a:t>Increase public and workforce confidence</a:t>
            </a: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endPar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rPr>
              <a:t>Manage increasing and changing demand, enhance our productivity with less resource</a:t>
            </a: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endPar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rPr>
              <a:t>Transform digital services whilst maintaining a complex IT infrastructure </a:t>
            </a: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endPar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a:p>
            <a:pPr marL="800100" marR="0" lvl="1" indent="-457200" defTabSz="6858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rPr>
              <a:t>Make cashable efficiencies to balance the finances across the Medium-Term Financial Plan</a:t>
            </a:r>
          </a:p>
        </p:txBody>
      </p:sp>
      <p:sp>
        <p:nvSpPr>
          <p:cNvPr id="3" name="TextBox 2">
            <a:extLst>
              <a:ext uri="{FF2B5EF4-FFF2-40B4-BE49-F238E27FC236}">
                <a16:creationId xmlns:a16="http://schemas.microsoft.com/office/drawing/2014/main" id="{21F7D1E1-A13A-406C-9C8A-856036817A75}"/>
              </a:ext>
            </a:extLst>
          </p:cNvPr>
          <p:cNvSpPr txBox="1"/>
          <p:nvPr/>
        </p:nvSpPr>
        <p:spPr>
          <a:xfrm>
            <a:off x="477392" y="793660"/>
            <a:ext cx="9435032" cy="58477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3200" b="1">
                <a:solidFill>
                  <a:srgbClr val="1F497D">
                    <a:lumMod val="75000"/>
                  </a:srgbClr>
                </a:solidFill>
                <a:latin typeface="Arial" pitchFamily="34" charset="0"/>
                <a:cs typeface="Arial" pitchFamily="34" charset="0"/>
              </a:rPr>
              <a:t>Our challenges and transformation agenda</a:t>
            </a:r>
            <a:endParaRPr kumimoji="0" lang="en-GB" sz="32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B397FC13-D6F8-191B-671A-AD0E0952B00D}"/>
              </a:ext>
            </a:extLst>
          </p:cNvPr>
          <p:cNvSpPr/>
          <p:nvPr/>
        </p:nvSpPr>
        <p:spPr>
          <a:xfrm>
            <a:off x="437029" y="625288"/>
            <a:ext cx="1131794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45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7F5B37-0077-4CDF-AFA4-8271C66A6D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sp>
        <p:nvSpPr>
          <p:cNvPr id="3" name="TextBox 2">
            <a:extLst>
              <a:ext uri="{FF2B5EF4-FFF2-40B4-BE49-F238E27FC236}">
                <a16:creationId xmlns:a16="http://schemas.microsoft.com/office/drawing/2014/main" id="{21F7D1E1-A13A-406C-9C8A-856036817A75}"/>
              </a:ext>
            </a:extLst>
          </p:cNvPr>
          <p:cNvSpPr txBox="1"/>
          <p:nvPr/>
        </p:nvSpPr>
        <p:spPr>
          <a:xfrm>
            <a:off x="477392" y="706583"/>
            <a:ext cx="3746400" cy="58477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3200" b="1">
                <a:solidFill>
                  <a:srgbClr val="1F497D">
                    <a:lumMod val="75000"/>
                  </a:srgbClr>
                </a:solidFill>
                <a:latin typeface="Arial" pitchFamily="34" charset="0"/>
                <a:cs typeface="Arial" pitchFamily="34" charset="0"/>
              </a:rPr>
              <a:t>Our stakeholders</a:t>
            </a:r>
            <a:endParaRPr kumimoji="0" lang="en-GB" sz="3200" b="1" i="0" u="none" strike="noStrike" kern="1200" cap="none" spc="0" normalizeH="0" baseline="0" noProof="0">
              <a:ln>
                <a:noFill/>
              </a:ln>
              <a:solidFill>
                <a:srgbClr val="1F497D">
                  <a:lumMod val="75000"/>
                </a:srgbClr>
              </a:solidFill>
              <a:effectLst/>
              <a:uLnTx/>
              <a:uFillTx/>
              <a:latin typeface="Arial" pitchFamily="34" charset="0"/>
              <a:ea typeface="+mn-ea"/>
              <a:cs typeface="Arial" pitchFamily="34" charset="0"/>
            </a:endParaRPr>
          </a:p>
        </p:txBody>
      </p:sp>
      <p:graphicFrame>
        <p:nvGraphicFramePr>
          <p:cNvPr id="5" name="Diagram 4">
            <a:extLst>
              <a:ext uri="{FF2B5EF4-FFF2-40B4-BE49-F238E27FC236}">
                <a16:creationId xmlns:a16="http://schemas.microsoft.com/office/drawing/2014/main" id="{E1EC58B6-5C99-4133-96E9-A7E4412B6A93}"/>
              </a:ext>
            </a:extLst>
          </p:cNvPr>
          <p:cNvGraphicFramePr/>
          <p:nvPr>
            <p:extLst>
              <p:ext uri="{D42A27DB-BD31-4B8C-83A1-F6EECF244321}">
                <p14:modId xmlns:p14="http://schemas.microsoft.com/office/powerpoint/2010/main" val="3770158725"/>
              </p:ext>
            </p:extLst>
          </p:nvPr>
        </p:nvGraphicFramePr>
        <p:xfrm>
          <a:off x="3372517" y="11217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74C5BCE8-A124-4D45-8B3A-0B865850ED02}"/>
              </a:ext>
            </a:extLst>
          </p:cNvPr>
          <p:cNvSpPr/>
          <p:nvPr/>
        </p:nvSpPr>
        <p:spPr>
          <a:xfrm>
            <a:off x="1271464" y="3344654"/>
            <a:ext cx="2304256" cy="2160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The people of Leicester, Leicestershire and Rutland</a:t>
            </a:r>
          </a:p>
        </p:txBody>
      </p:sp>
      <p:cxnSp>
        <p:nvCxnSpPr>
          <p:cNvPr id="11" name="Connector: Elbow 10">
            <a:extLst>
              <a:ext uri="{FF2B5EF4-FFF2-40B4-BE49-F238E27FC236}">
                <a16:creationId xmlns:a16="http://schemas.microsoft.com/office/drawing/2014/main" id="{D6E3BB35-01DE-405E-9CAE-493F873833EA}"/>
              </a:ext>
            </a:extLst>
          </p:cNvPr>
          <p:cNvCxnSpPr>
            <a:cxnSpLocks/>
            <a:stCxn id="6" idx="5"/>
          </p:cNvCxnSpPr>
          <p:nvPr/>
        </p:nvCxnSpPr>
        <p:spPr>
          <a:xfrm rot="5400000" flipH="1" flipV="1">
            <a:off x="4537525" y="2837971"/>
            <a:ext cx="1051308" cy="3649818"/>
          </a:xfrm>
          <a:prstGeom prst="bentConnector4">
            <a:avLst>
              <a:gd name="adj1" fmla="val -21744"/>
              <a:gd name="adj2" fmla="val 3708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15937EC-DA7F-422D-8BB9-A2D5B0365685}"/>
              </a:ext>
            </a:extLst>
          </p:cNvPr>
          <p:cNvCxnSpPr>
            <a:cxnSpLocks/>
            <a:stCxn id="6" idx="6"/>
          </p:cNvCxnSpPr>
          <p:nvPr/>
        </p:nvCxnSpPr>
        <p:spPr>
          <a:xfrm flipV="1">
            <a:off x="3575720" y="1442538"/>
            <a:ext cx="3312368" cy="2982236"/>
          </a:xfrm>
          <a:prstGeom prst="bentConnector3">
            <a:avLst>
              <a:gd name="adj1" fmla="val 23315"/>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7FB845E-A466-4EB7-998A-0D6A93F37598}"/>
              </a:ext>
            </a:extLst>
          </p:cNvPr>
          <p:cNvSpPr/>
          <p:nvPr/>
        </p:nvSpPr>
        <p:spPr>
          <a:xfrm>
            <a:off x="10081485" y="1475648"/>
            <a:ext cx="141845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Police and Crime Panel</a:t>
            </a:r>
          </a:p>
        </p:txBody>
      </p:sp>
      <p:cxnSp>
        <p:nvCxnSpPr>
          <p:cNvPr id="31" name="Connector: Elbow 30">
            <a:extLst>
              <a:ext uri="{FF2B5EF4-FFF2-40B4-BE49-F238E27FC236}">
                <a16:creationId xmlns:a16="http://schemas.microsoft.com/office/drawing/2014/main" id="{E0530A42-5520-4F2A-B84E-7A91AAB656E0}"/>
              </a:ext>
            </a:extLst>
          </p:cNvPr>
          <p:cNvCxnSpPr>
            <a:cxnSpLocks/>
            <a:stCxn id="25" idx="1"/>
          </p:cNvCxnSpPr>
          <p:nvPr/>
        </p:nvCxnSpPr>
        <p:spPr>
          <a:xfrm rot="16200000" flipV="1">
            <a:off x="9022522" y="388227"/>
            <a:ext cx="212381" cy="2321003"/>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196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C77AB68-D77D-438F-8832-8E34AD46C979}"/>
              </a:ext>
            </a:extLst>
          </p:cNvPr>
          <p:cNvSpPr/>
          <p:nvPr/>
        </p:nvSpPr>
        <p:spPr>
          <a:xfrm>
            <a:off x="0" y="0"/>
            <a:ext cx="12192000" cy="68580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B7F7A68-ED60-418E-A94B-D91F9CFA1490}"/>
              </a:ext>
            </a:extLst>
          </p:cNvPr>
          <p:cNvSpPr txBox="1"/>
          <p:nvPr/>
        </p:nvSpPr>
        <p:spPr>
          <a:xfrm>
            <a:off x="158723" y="162185"/>
            <a:ext cx="8476904" cy="830997"/>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Overview of Enabling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 deliver high quality police services with high standards that local people trust</a:t>
            </a:r>
          </a:p>
        </p:txBody>
      </p:sp>
      <p:pic>
        <p:nvPicPr>
          <p:cNvPr id="5" name="Picture 4">
            <a:extLst>
              <a:ext uri="{FF2B5EF4-FFF2-40B4-BE49-F238E27FC236}">
                <a16:creationId xmlns:a16="http://schemas.microsoft.com/office/drawing/2014/main" id="{F3AD1D06-5077-4865-A899-1C27ABF4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3" y="6294082"/>
            <a:ext cx="2876179" cy="461079"/>
          </a:xfrm>
          <a:prstGeom prst="rect">
            <a:avLst/>
          </a:prstGeom>
        </p:spPr>
      </p:pic>
      <p:sp>
        <p:nvSpPr>
          <p:cNvPr id="7" name="TextBox 6">
            <a:extLst>
              <a:ext uri="{FF2B5EF4-FFF2-40B4-BE49-F238E27FC236}">
                <a16:creationId xmlns:a16="http://schemas.microsoft.com/office/drawing/2014/main" id="{FF540215-EDFC-4276-A6F5-27405E78BCA3}"/>
              </a:ext>
            </a:extLst>
          </p:cNvPr>
          <p:cNvSpPr txBox="1"/>
          <p:nvPr/>
        </p:nvSpPr>
        <p:spPr>
          <a:xfrm>
            <a:off x="8781133" y="161337"/>
            <a:ext cx="3000522" cy="400110"/>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Layers 0-5</a:t>
            </a:r>
          </a:p>
        </p:txBody>
      </p:sp>
      <p:sp>
        <p:nvSpPr>
          <p:cNvPr id="9" name="TextBox 8">
            <a:extLst>
              <a:ext uri="{FF2B5EF4-FFF2-40B4-BE49-F238E27FC236}">
                <a16:creationId xmlns:a16="http://schemas.microsoft.com/office/drawing/2014/main" id="{F7137A45-FDD1-4FC3-83CA-76F4D6D6FCEE}"/>
              </a:ext>
            </a:extLst>
          </p:cNvPr>
          <p:cNvSpPr txBox="1"/>
          <p:nvPr/>
        </p:nvSpPr>
        <p:spPr>
          <a:xfrm>
            <a:off x="8794349" y="626209"/>
            <a:ext cx="3000523" cy="338554"/>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Executive Group</a:t>
            </a:r>
          </a:p>
        </p:txBody>
      </p:sp>
      <p:sp>
        <p:nvSpPr>
          <p:cNvPr id="10" name="TextBox 9">
            <a:extLst>
              <a:ext uri="{FF2B5EF4-FFF2-40B4-BE49-F238E27FC236}">
                <a16:creationId xmlns:a16="http://schemas.microsoft.com/office/drawing/2014/main" id="{B446BE66-69FD-49AC-A2EF-50338D353DCA}"/>
              </a:ext>
            </a:extLst>
          </p:cNvPr>
          <p:cNvSpPr txBox="1"/>
          <p:nvPr/>
        </p:nvSpPr>
        <p:spPr>
          <a:xfrm>
            <a:off x="7618958" y="4700183"/>
            <a:ext cx="2463176" cy="1323439"/>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5c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DCC David Sandall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Corporate Services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Standards</a:t>
            </a: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C293C19-1D8B-4F96-B18D-55ED3B0C151D}"/>
              </a:ext>
            </a:extLst>
          </p:cNvPr>
          <p:cNvSpPr txBox="1"/>
          <p:nvPr/>
        </p:nvSpPr>
        <p:spPr>
          <a:xfrm>
            <a:off x="584123" y="1125139"/>
            <a:ext cx="1972493"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Improving service and standards</a:t>
            </a:r>
          </a:p>
        </p:txBody>
      </p:sp>
      <p:sp>
        <p:nvSpPr>
          <p:cNvPr id="12" name="TextBox 11">
            <a:extLst>
              <a:ext uri="{FF2B5EF4-FFF2-40B4-BE49-F238E27FC236}">
                <a16:creationId xmlns:a16="http://schemas.microsoft.com/office/drawing/2014/main" id="{4B40C111-85F7-4B8D-97F7-94F7650CF5B7}"/>
              </a:ext>
            </a:extLst>
          </p:cNvPr>
          <p:cNvSpPr txBox="1"/>
          <p:nvPr/>
        </p:nvSpPr>
        <p:spPr>
          <a:xfrm>
            <a:off x="320246" y="1872251"/>
            <a:ext cx="3727315" cy="1077218"/>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ACC Michaela Kerr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Prevention and Partnerships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Child-Centred Policing </a:t>
            </a: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5CEE5963-94C1-4A5C-896E-3F0044A642A5}"/>
              </a:ext>
            </a:extLst>
          </p:cNvPr>
          <p:cNvSpPr txBox="1"/>
          <p:nvPr/>
        </p:nvSpPr>
        <p:spPr>
          <a:xfrm>
            <a:off x="9456563" y="1125138"/>
            <a:ext cx="2160240"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Reducing demand through partnership</a:t>
            </a:r>
          </a:p>
        </p:txBody>
      </p:sp>
      <p:sp>
        <p:nvSpPr>
          <p:cNvPr id="15" name="TextBox 14">
            <a:extLst>
              <a:ext uri="{FF2B5EF4-FFF2-40B4-BE49-F238E27FC236}">
                <a16:creationId xmlns:a16="http://schemas.microsoft.com/office/drawing/2014/main" id="{7895877F-7811-4882-B68C-DFE888DFEE84}"/>
              </a:ext>
            </a:extLst>
          </p:cNvPr>
          <p:cNvSpPr txBox="1"/>
          <p:nvPr/>
        </p:nvSpPr>
        <p:spPr>
          <a:xfrm>
            <a:off x="7252123" y="1098523"/>
            <a:ext cx="1972493"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Maximising the best tech we can</a:t>
            </a:r>
          </a:p>
        </p:txBody>
      </p:sp>
      <p:sp>
        <p:nvSpPr>
          <p:cNvPr id="16" name="TextBox 15">
            <a:extLst>
              <a:ext uri="{FF2B5EF4-FFF2-40B4-BE49-F238E27FC236}">
                <a16:creationId xmlns:a16="http://schemas.microsoft.com/office/drawing/2014/main" id="{C5A7373F-2DC3-4B89-A1C6-6D34B68A05DF}"/>
              </a:ext>
            </a:extLst>
          </p:cNvPr>
          <p:cNvSpPr txBox="1"/>
          <p:nvPr/>
        </p:nvSpPr>
        <p:spPr>
          <a:xfrm>
            <a:off x="4997446" y="1108054"/>
            <a:ext cx="2113660"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Right people, right skills and wellbeing</a:t>
            </a:r>
          </a:p>
        </p:txBody>
      </p:sp>
      <p:sp>
        <p:nvSpPr>
          <p:cNvPr id="17" name="TextBox 16">
            <a:extLst>
              <a:ext uri="{FF2B5EF4-FFF2-40B4-BE49-F238E27FC236}">
                <a16:creationId xmlns:a16="http://schemas.microsoft.com/office/drawing/2014/main" id="{8361A083-E289-4303-BFF4-CA026869B21C}"/>
              </a:ext>
            </a:extLst>
          </p:cNvPr>
          <p:cNvSpPr txBox="1"/>
          <p:nvPr/>
        </p:nvSpPr>
        <p:spPr>
          <a:xfrm>
            <a:off x="2818555" y="1126073"/>
            <a:ext cx="1972493"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Finding efficiency and productivity</a:t>
            </a:r>
          </a:p>
        </p:txBody>
      </p:sp>
      <p:sp>
        <p:nvSpPr>
          <p:cNvPr id="18" name="TextBox 17">
            <a:extLst>
              <a:ext uri="{FF2B5EF4-FFF2-40B4-BE49-F238E27FC236}">
                <a16:creationId xmlns:a16="http://schemas.microsoft.com/office/drawing/2014/main" id="{55A56B6F-4D5F-485F-A308-9FC3B21C3F2B}"/>
              </a:ext>
            </a:extLst>
          </p:cNvPr>
          <p:cNvSpPr txBox="1"/>
          <p:nvPr/>
        </p:nvSpPr>
        <p:spPr>
          <a:xfrm>
            <a:off x="8136667" y="1862016"/>
            <a:ext cx="3582430" cy="1077218"/>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ACC Adam Streets</a:t>
            </a:r>
            <a:endParaRPr kumimoji="0" lang="en-GB"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Policing in Neighbourhoods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Specialist Operations</a:t>
            </a: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F3480ACD-F038-4E3C-92A5-1AC300637107}"/>
              </a:ext>
            </a:extLst>
          </p:cNvPr>
          <p:cNvSpPr txBox="1"/>
          <p:nvPr/>
        </p:nvSpPr>
        <p:spPr>
          <a:xfrm>
            <a:off x="7864300" y="6216823"/>
            <a:ext cx="1972493"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Date strategy set: </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Nov 23</a:t>
            </a:r>
          </a:p>
        </p:txBody>
      </p:sp>
      <p:sp>
        <p:nvSpPr>
          <p:cNvPr id="20" name="TextBox 19">
            <a:extLst>
              <a:ext uri="{FF2B5EF4-FFF2-40B4-BE49-F238E27FC236}">
                <a16:creationId xmlns:a16="http://schemas.microsoft.com/office/drawing/2014/main" id="{B5970865-F944-4029-9FF8-61AF68D2A8D7}"/>
              </a:ext>
            </a:extLst>
          </p:cNvPr>
          <p:cNvSpPr txBox="1"/>
          <p:nvPr/>
        </p:nvSpPr>
        <p:spPr>
          <a:xfrm>
            <a:off x="9951687" y="6216823"/>
            <a:ext cx="1981925"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Date strategy reviewed: </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Nov 24</a:t>
            </a:r>
          </a:p>
        </p:txBody>
      </p:sp>
      <p:sp>
        <p:nvSpPr>
          <p:cNvPr id="21" name="TextBox 20">
            <a:extLst>
              <a:ext uri="{FF2B5EF4-FFF2-40B4-BE49-F238E27FC236}">
                <a16:creationId xmlns:a16="http://schemas.microsoft.com/office/drawing/2014/main" id="{FCFA3E9E-C177-48DC-9B4B-C718D776F522}"/>
              </a:ext>
            </a:extLst>
          </p:cNvPr>
          <p:cNvSpPr txBox="1"/>
          <p:nvPr/>
        </p:nvSpPr>
        <p:spPr>
          <a:xfrm>
            <a:off x="4511823" y="6216824"/>
            <a:ext cx="3261387" cy="584775"/>
          </a:xfrm>
          <a:prstGeom prst="rect">
            <a:avLst/>
          </a:prstGeom>
          <a:no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Progress reported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Executive Group</a:t>
            </a:r>
          </a:p>
        </p:txBody>
      </p:sp>
      <p:sp>
        <p:nvSpPr>
          <p:cNvPr id="22" name="TextBox 21">
            <a:extLst>
              <a:ext uri="{FF2B5EF4-FFF2-40B4-BE49-F238E27FC236}">
                <a16:creationId xmlns:a16="http://schemas.microsoft.com/office/drawing/2014/main" id="{6E1AEEB6-0552-4D19-9726-955F75A6333E}"/>
              </a:ext>
            </a:extLst>
          </p:cNvPr>
          <p:cNvSpPr txBox="1"/>
          <p:nvPr/>
        </p:nvSpPr>
        <p:spPr>
          <a:xfrm>
            <a:off x="2212890" y="3073463"/>
            <a:ext cx="3727315" cy="1446550"/>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ACC Michaela Kerr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Serious Violent Crime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Acquisitive Crime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Vulnerability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Serious Organised Crime</a:t>
            </a:r>
          </a:p>
        </p:txBody>
      </p:sp>
      <p:sp>
        <p:nvSpPr>
          <p:cNvPr id="23" name="TextBox 22">
            <a:extLst>
              <a:ext uri="{FF2B5EF4-FFF2-40B4-BE49-F238E27FC236}">
                <a16:creationId xmlns:a16="http://schemas.microsoft.com/office/drawing/2014/main" id="{61F566F0-AFBA-4BBF-A9C5-9548FBA53640}"/>
              </a:ext>
            </a:extLst>
          </p:cNvPr>
          <p:cNvSpPr txBox="1"/>
          <p:nvPr/>
        </p:nvSpPr>
        <p:spPr>
          <a:xfrm>
            <a:off x="6254363" y="3081923"/>
            <a:ext cx="3582430" cy="1323439"/>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ACC Michaela Kerr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Custody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Prosecutions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C44F8AB-243E-4081-A784-C9643914FF3E}"/>
              </a:ext>
            </a:extLst>
          </p:cNvPr>
          <p:cNvSpPr txBox="1"/>
          <p:nvPr/>
        </p:nvSpPr>
        <p:spPr>
          <a:xfrm>
            <a:off x="737106" y="4603887"/>
            <a:ext cx="3590595" cy="1569660"/>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ACO Paul Dawkins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Estates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Finance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Transport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b="1">
                <a:solidFill>
                  <a:prstClr val="white"/>
                </a:solidFill>
                <a:latin typeface="Arial" panose="020B0604020202020204" pitchFamily="34" charset="0"/>
                <a:cs typeface="Arial" panose="020B0604020202020204" pitchFamily="34" charset="0"/>
              </a:rPr>
              <a:t>Digital, Data and Technology </a:t>
            </a: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6FA454B3-DF4C-4737-B147-A5F07FBDC3B8}"/>
              </a:ext>
            </a:extLst>
          </p:cNvPr>
          <p:cNvSpPr txBox="1"/>
          <p:nvPr/>
        </p:nvSpPr>
        <p:spPr>
          <a:xfrm>
            <a:off x="4706482" y="4713215"/>
            <a:ext cx="2430658" cy="1138773"/>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5b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ACO Alastair Kelly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People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99784DA5-6EEA-453B-884E-CE8E6D9B9AC5}"/>
              </a:ext>
            </a:extLst>
          </p:cNvPr>
          <p:cNvSpPr txBox="1"/>
          <p:nvPr/>
        </p:nvSpPr>
        <p:spPr>
          <a:xfrm>
            <a:off x="4304784" y="1860935"/>
            <a:ext cx="3582430" cy="1138773"/>
          </a:xfrm>
          <a:prstGeom prst="rect">
            <a:avLst/>
          </a:prstGeom>
          <a:solidFill>
            <a:schemeClr val="accent1"/>
          </a:solidFill>
          <a:ln>
            <a:solidFill>
              <a:schemeClr val="bg1"/>
            </a:solidFill>
          </a:ln>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Layer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ACC Adam Streets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Public Contact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595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30">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32">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5" name="Rectangle 34">
            <a:extLst>
              <a:ext uri="{FF2B5EF4-FFF2-40B4-BE49-F238E27FC236}">
                <a16:creationId xmlns:a16="http://schemas.microsoft.com/office/drawing/2014/main" id="{5CC2B463-6BD5-411E-A3CA-67A9FE003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3E6F24-3E64-4893-9F13-7BEE01C84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BFA6322-66F0-3D96-1072-5436848E8287}"/>
              </a:ext>
            </a:extLst>
          </p:cNvPr>
          <p:cNvSpPr>
            <a:spLocks noGrp="1"/>
          </p:cNvSpPr>
          <p:nvPr>
            <p:ph type="title"/>
          </p:nvPr>
        </p:nvSpPr>
        <p:spPr>
          <a:xfrm>
            <a:off x="4579243" y="1419225"/>
            <a:ext cx="6798608" cy="2085869"/>
          </a:xfrm>
        </p:spPr>
        <p:txBody>
          <a:bodyPr vert="horz" lIns="91440" tIns="45720" rIns="91440" bIns="45720" rtlCol="0" anchor="b">
            <a:normAutofit/>
          </a:bodyPr>
          <a:lstStyle/>
          <a:p>
            <a:r>
              <a:rPr lang="en-US" sz="3600">
                <a:solidFill>
                  <a:srgbClr val="FFFFFF"/>
                </a:solidFill>
              </a:rPr>
              <a:t>Statutory Functions of the OPCC</a:t>
            </a:r>
          </a:p>
        </p:txBody>
      </p:sp>
      <p:pic>
        <p:nvPicPr>
          <p:cNvPr id="5" name="Picture 4">
            <a:extLst>
              <a:ext uri="{FF2B5EF4-FFF2-40B4-BE49-F238E27FC236}">
                <a16:creationId xmlns:a16="http://schemas.microsoft.com/office/drawing/2014/main" id="{FF6362D8-5CB2-3575-F9F6-C5F13A31FD9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063"/>
          <a:stretch/>
        </p:blipFill>
        <p:spPr bwMode="auto">
          <a:xfrm>
            <a:off x="931166" y="2231366"/>
            <a:ext cx="2716911" cy="26893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79149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fld id="{4EF85126-1923-4BB8-BB39-FD23E54F5C48}" type="slidenum">
              <a:rPr lang="en-GB" smtClean="0"/>
              <a:pPr/>
              <a:t>40</a:t>
            </a:fld>
            <a:endParaRPr lang="en-GB"/>
          </a:p>
        </p:txBody>
      </p:sp>
      <p:sp>
        <p:nvSpPr>
          <p:cNvPr id="3" name="Rectangle 2">
            <a:extLst>
              <a:ext uri="{FF2B5EF4-FFF2-40B4-BE49-F238E27FC236}">
                <a16:creationId xmlns:a16="http://schemas.microsoft.com/office/drawing/2014/main" id="{AC77AB68-D77D-438F-8832-8E34AD46C979}"/>
              </a:ext>
            </a:extLst>
          </p:cNvPr>
          <p:cNvSpPr/>
          <p:nvPr/>
        </p:nvSpPr>
        <p:spPr>
          <a:xfrm>
            <a:off x="0" y="0"/>
            <a:ext cx="12192000" cy="68580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B7F7A68-ED60-418E-A94B-D91F9CFA1490}"/>
              </a:ext>
            </a:extLst>
          </p:cNvPr>
          <p:cNvSpPr txBox="1"/>
          <p:nvPr/>
        </p:nvSpPr>
        <p:spPr>
          <a:xfrm>
            <a:off x="67964" y="1587427"/>
            <a:ext cx="5400601" cy="3662541"/>
          </a:xfrm>
          <a:prstGeom prst="rect">
            <a:avLst/>
          </a:prstGeom>
          <a:no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algn="ctr"/>
            <a:r>
              <a:rPr lang="en-GB" sz="4000" b="1">
                <a:solidFill>
                  <a:srgbClr val="FFC000"/>
                </a:solidFill>
                <a:effectLst>
                  <a:glow>
                    <a:schemeClr val="tx1"/>
                  </a:glow>
                </a:effectLst>
                <a:latin typeface="Arial" panose="020B0604020202020204" pitchFamily="34" charset="0"/>
                <a:cs typeface="Arial" panose="020B0604020202020204" pitchFamily="34" charset="0"/>
              </a:rPr>
              <a:t>Op Forefront</a:t>
            </a:r>
          </a:p>
          <a:p>
            <a:pPr algn="ctr"/>
            <a:endParaRPr lang="en-GB" sz="3200" b="1">
              <a:solidFill>
                <a:schemeClr val="bg1"/>
              </a:solidFill>
              <a:effectLst>
                <a:glow>
                  <a:schemeClr val="tx1"/>
                </a:glow>
              </a:effectLst>
              <a:latin typeface="Arial" panose="020B0604020202020204" pitchFamily="34" charset="0"/>
              <a:cs typeface="Arial" panose="020B0604020202020204" pitchFamily="34" charset="0"/>
            </a:endParaRPr>
          </a:p>
          <a:p>
            <a:pPr algn="ctr"/>
            <a:r>
              <a:rPr lang="en-GB" sz="3200" b="1">
                <a:solidFill>
                  <a:schemeClr val="bg1"/>
                </a:solidFill>
                <a:effectLst>
                  <a:glow>
                    <a:schemeClr val="tx1"/>
                  </a:glow>
                </a:effectLst>
                <a:latin typeface="Arial" panose="020B0604020202020204" pitchFamily="34" charset="0"/>
                <a:cs typeface="Arial" panose="020B0604020202020204" pitchFamily="34" charset="0"/>
              </a:rPr>
              <a:t>Good service</a:t>
            </a:r>
          </a:p>
          <a:p>
            <a:pPr algn="ctr"/>
            <a:r>
              <a:rPr lang="en-GB" sz="3200" b="1">
                <a:solidFill>
                  <a:schemeClr val="bg1"/>
                </a:solidFill>
                <a:effectLst>
                  <a:glow>
                    <a:schemeClr val="tx1"/>
                  </a:glow>
                </a:effectLst>
                <a:latin typeface="Arial" panose="020B0604020202020204" pitchFamily="34" charset="0"/>
                <a:cs typeface="Arial" panose="020B0604020202020204" pitchFamily="34" charset="0"/>
              </a:rPr>
              <a:t>+</a:t>
            </a:r>
          </a:p>
          <a:p>
            <a:pPr algn="ctr"/>
            <a:r>
              <a:rPr lang="en-GB" sz="3200" b="1">
                <a:solidFill>
                  <a:schemeClr val="bg1"/>
                </a:solidFill>
                <a:effectLst>
                  <a:glow>
                    <a:schemeClr val="tx1"/>
                  </a:glow>
                </a:effectLst>
                <a:latin typeface="Arial" panose="020B0604020202020204" pitchFamily="34" charset="0"/>
                <a:cs typeface="Arial" panose="020B0604020202020204" pitchFamily="34" charset="0"/>
              </a:rPr>
              <a:t>High standards</a:t>
            </a:r>
          </a:p>
          <a:p>
            <a:pPr algn="ctr"/>
            <a:r>
              <a:rPr lang="en-GB" sz="3200" b="1">
                <a:solidFill>
                  <a:schemeClr val="bg1"/>
                </a:solidFill>
                <a:effectLst>
                  <a:glow>
                    <a:schemeClr val="tx1"/>
                  </a:glow>
                </a:effectLst>
                <a:latin typeface="Arial" panose="020B0604020202020204" pitchFamily="34" charset="0"/>
                <a:cs typeface="Arial" panose="020B0604020202020204" pitchFamily="34" charset="0"/>
              </a:rPr>
              <a:t>=</a:t>
            </a:r>
          </a:p>
          <a:p>
            <a:pPr algn="ctr"/>
            <a:r>
              <a:rPr lang="en-GB" sz="3200" b="1">
                <a:solidFill>
                  <a:schemeClr val="bg1"/>
                </a:solidFill>
                <a:effectLst>
                  <a:glow>
                    <a:schemeClr val="tx1"/>
                  </a:glow>
                </a:effectLst>
                <a:latin typeface="Arial" panose="020B0604020202020204" pitchFamily="34" charset="0"/>
                <a:cs typeface="Arial" panose="020B0604020202020204" pitchFamily="34" charset="0"/>
              </a:rPr>
              <a:t>Trust</a:t>
            </a:r>
          </a:p>
        </p:txBody>
      </p:sp>
      <p:pic>
        <p:nvPicPr>
          <p:cNvPr id="5" name="Picture 4">
            <a:extLst>
              <a:ext uri="{FF2B5EF4-FFF2-40B4-BE49-F238E27FC236}">
                <a16:creationId xmlns:a16="http://schemas.microsoft.com/office/drawing/2014/main" id="{F3AD1D06-5077-4865-A899-1C27ABF4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60" y="5971143"/>
            <a:ext cx="4680520" cy="750332"/>
          </a:xfrm>
          <a:prstGeom prst="rect">
            <a:avLst/>
          </a:prstGeom>
        </p:spPr>
      </p:pic>
      <p:pic>
        <p:nvPicPr>
          <p:cNvPr id="9" name="Picture 8">
            <a:extLst>
              <a:ext uri="{FF2B5EF4-FFF2-40B4-BE49-F238E27FC236}">
                <a16:creationId xmlns:a16="http://schemas.microsoft.com/office/drawing/2014/main" id="{4508FECC-11B5-4E67-8968-3767B3B13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0638" y="0"/>
            <a:ext cx="1116523" cy="6882015"/>
          </a:xfrm>
          <a:prstGeom prst="rect">
            <a:avLst/>
          </a:prstGeom>
        </p:spPr>
      </p:pic>
      <p:sp>
        <p:nvSpPr>
          <p:cNvPr id="11" name="TextBox 10">
            <a:extLst>
              <a:ext uri="{FF2B5EF4-FFF2-40B4-BE49-F238E27FC236}">
                <a16:creationId xmlns:a16="http://schemas.microsoft.com/office/drawing/2014/main" id="{628F8DEE-BB3E-4043-987B-759CB1BFC65C}"/>
              </a:ext>
            </a:extLst>
          </p:cNvPr>
          <p:cNvSpPr txBox="1"/>
          <p:nvPr/>
        </p:nvSpPr>
        <p:spPr>
          <a:xfrm>
            <a:off x="7537201" y="701031"/>
            <a:ext cx="3615493" cy="1200329"/>
          </a:xfrm>
          <a:prstGeom prst="rect">
            <a:avLst/>
          </a:prstGeom>
          <a:solidFill>
            <a:srgbClr val="EF731B"/>
          </a:solid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algn="ctr"/>
            <a:r>
              <a:rPr lang="en-GB" sz="3600" b="1">
                <a:solidFill>
                  <a:schemeClr val="bg1"/>
                </a:solidFill>
                <a:effectLst>
                  <a:glow>
                    <a:schemeClr val="tx1"/>
                  </a:glow>
                </a:effectLst>
                <a:latin typeface="Arial" panose="020B0604020202020204" pitchFamily="34" charset="0"/>
                <a:cs typeface="Arial" panose="020B0604020202020204" pitchFamily="34" charset="0"/>
              </a:rPr>
              <a:t>Detect</a:t>
            </a:r>
          </a:p>
          <a:p>
            <a:pPr algn="ctr"/>
            <a:r>
              <a:rPr lang="en-GB" b="1">
                <a:solidFill>
                  <a:schemeClr val="bg1"/>
                </a:solidFill>
                <a:effectLst>
                  <a:glow>
                    <a:schemeClr val="tx1"/>
                  </a:glow>
                </a:effectLst>
                <a:latin typeface="Arial" panose="020B0604020202020204" pitchFamily="34" charset="0"/>
                <a:cs typeface="Arial" panose="020B0604020202020204" pitchFamily="34" charset="0"/>
              </a:rPr>
              <a:t>Improving investigation standards</a:t>
            </a:r>
          </a:p>
        </p:txBody>
      </p:sp>
      <p:sp>
        <p:nvSpPr>
          <p:cNvPr id="10" name="TextBox 9">
            <a:extLst>
              <a:ext uri="{FF2B5EF4-FFF2-40B4-BE49-F238E27FC236}">
                <a16:creationId xmlns:a16="http://schemas.microsoft.com/office/drawing/2014/main" id="{B7757094-CED1-4EDE-B942-EB7D7EAD0824}"/>
              </a:ext>
            </a:extLst>
          </p:cNvPr>
          <p:cNvSpPr txBox="1"/>
          <p:nvPr/>
        </p:nvSpPr>
        <p:spPr>
          <a:xfrm>
            <a:off x="7537201" y="2240678"/>
            <a:ext cx="3615493" cy="1200329"/>
          </a:xfrm>
          <a:prstGeom prst="rect">
            <a:avLst/>
          </a:prstGeom>
          <a:solidFill>
            <a:srgbClr val="35A077"/>
          </a:solid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algn="ctr"/>
            <a:r>
              <a:rPr lang="en-GB" sz="3600" b="1">
                <a:solidFill>
                  <a:schemeClr val="bg1"/>
                </a:solidFill>
                <a:effectLst>
                  <a:glow>
                    <a:schemeClr val="tx1"/>
                  </a:glow>
                </a:effectLst>
                <a:latin typeface="Arial" panose="020B0604020202020204" pitchFamily="34" charset="0"/>
                <a:cs typeface="Arial" panose="020B0604020202020204" pitchFamily="34" charset="0"/>
              </a:rPr>
              <a:t>Engage</a:t>
            </a:r>
          </a:p>
          <a:p>
            <a:pPr algn="ctr"/>
            <a:r>
              <a:rPr lang="en-GB" b="1">
                <a:solidFill>
                  <a:schemeClr val="bg1"/>
                </a:solidFill>
                <a:effectLst>
                  <a:glow>
                    <a:schemeClr val="tx1"/>
                  </a:glow>
                </a:effectLst>
                <a:latin typeface="Arial" panose="020B0604020202020204" pitchFamily="34" charset="0"/>
                <a:cs typeface="Arial" panose="020B0604020202020204" pitchFamily="34" charset="0"/>
              </a:rPr>
              <a:t>Strengthening connections with the public</a:t>
            </a:r>
          </a:p>
        </p:txBody>
      </p:sp>
      <p:sp>
        <p:nvSpPr>
          <p:cNvPr id="12" name="TextBox 11">
            <a:extLst>
              <a:ext uri="{FF2B5EF4-FFF2-40B4-BE49-F238E27FC236}">
                <a16:creationId xmlns:a16="http://schemas.microsoft.com/office/drawing/2014/main" id="{031A06F8-2F5F-45C5-922E-4CE9032CB246}"/>
              </a:ext>
            </a:extLst>
          </p:cNvPr>
          <p:cNvSpPr txBox="1"/>
          <p:nvPr/>
        </p:nvSpPr>
        <p:spPr>
          <a:xfrm>
            <a:off x="7537200" y="3780325"/>
            <a:ext cx="3615493" cy="1200329"/>
          </a:xfrm>
          <a:prstGeom prst="rect">
            <a:avLst/>
          </a:prstGeom>
          <a:solidFill>
            <a:srgbClr val="9C197D"/>
          </a:solid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algn="ctr"/>
            <a:r>
              <a:rPr lang="en-GB" sz="3600" b="1">
                <a:solidFill>
                  <a:schemeClr val="bg1"/>
                </a:solidFill>
                <a:effectLst>
                  <a:glow>
                    <a:schemeClr val="tx1"/>
                  </a:glow>
                </a:effectLst>
                <a:latin typeface="Arial" panose="020B0604020202020204" pitchFamily="34" charset="0"/>
                <a:cs typeface="Arial" panose="020B0604020202020204" pitchFamily="34" charset="0"/>
              </a:rPr>
              <a:t>Respect</a:t>
            </a:r>
          </a:p>
          <a:p>
            <a:pPr algn="ctr"/>
            <a:r>
              <a:rPr lang="en-GB" b="1">
                <a:solidFill>
                  <a:schemeClr val="bg1"/>
                </a:solidFill>
                <a:effectLst>
                  <a:glow>
                    <a:schemeClr val="tx1"/>
                  </a:glow>
                </a:effectLst>
                <a:latin typeface="Arial" panose="020B0604020202020204" pitchFamily="34" charset="0"/>
                <a:cs typeface="Arial" panose="020B0604020202020204" pitchFamily="34" charset="0"/>
              </a:rPr>
              <a:t>Strengthening culture, inclusion and conduct</a:t>
            </a:r>
          </a:p>
        </p:txBody>
      </p:sp>
      <p:sp>
        <p:nvSpPr>
          <p:cNvPr id="13" name="TextBox 12">
            <a:extLst>
              <a:ext uri="{FF2B5EF4-FFF2-40B4-BE49-F238E27FC236}">
                <a16:creationId xmlns:a16="http://schemas.microsoft.com/office/drawing/2014/main" id="{90A9DDC6-D128-499D-AFF8-0A44BDFA6F75}"/>
              </a:ext>
            </a:extLst>
          </p:cNvPr>
          <p:cNvSpPr txBox="1"/>
          <p:nvPr/>
        </p:nvSpPr>
        <p:spPr>
          <a:xfrm>
            <a:off x="7537200" y="5238708"/>
            <a:ext cx="3615493" cy="1200329"/>
          </a:xfrm>
          <a:prstGeom prst="rect">
            <a:avLst/>
          </a:prstGeom>
          <a:solidFill>
            <a:srgbClr val="2584C6"/>
          </a:solidFill>
          <a:effectLst>
            <a:glow rad="63500">
              <a:schemeClr val="accent1">
                <a:satMod val="175000"/>
                <a:alpha val="40000"/>
              </a:schemeClr>
            </a:glow>
            <a:outerShdw blurRad="1270000" dist="38100" dir="5400000" sx="26000" sy="26000" algn="t" rotWithShape="0">
              <a:prstClr val="black">
                <a:alpha val="62000"/>
              </a:prstClr>
            </a:outerShdw>
          </a:effectLst>
        </p:spPr>
        <p:txBody>
          <a:bodyPr wrap="square" rtlCol="0">
            <a:spAutoFit/>
          </a:bodyPr>
          <a:lstStyle/>
          <a:p>
            <a:pPr algn="ctr"/>
            <a:r>
              <a:rPr lang="en-GB" sz="3600" b="1">
                <a:solidFill>
                  <a:schemeClr val="bg1"/>
                </a:solidFill>
                <a:effectLst>
                  <a:glow>
                    <a:schemeClr val="tx1"/>
                  </a:glow>
                </a:effectLst>
                <a:latin typeface="Arial" panose="020B0604020202020204" pitchFamily="34" charset="0"/>
                <a:cs typeface="Arial" panose="020B0604020202020204" pitchFamily="34" charset="0"/>
              </a:rPr>
              <a:t>Innovate</a:t>
            </a:r>
          </a:p>
          <a:p>
            <a:pPr algn="ctr"/>
            <a:r>
              <a:rPr lang="en-GB" b="1">
                <a:solidFill>
                  <a:schemeClr val="bg1"/>
                </a:solidFill>
                <a:effectLst>
                  <a:glow>
                    <a:schemeClr val="tx1"/>
                  </a:glow>
                </a:effectLst>
                <a:latin typeface="Arial" panose="020B0604020202020204" pitchFamily="34" charset="0"/>
                <a:cs typeface="Arial" panose="020B0604020202020204" pitchFamily="34" charset="0"/>
              </a:rPr>
              <a:t>Improving impact, efficiency, reducing demand and cost</a:t>
            </a:r>
          </a:p>
        </p:txBody>
      </p:sp>
    </p:spTree>
    <p:extLst>
      <p:ext uri="{BB962C8B-B14F-4D97-AF65-F5344CB8AC3E}">
        <p14:creationId xmlns:p14="http://schemas.microsoft.com/office/powerpoint/2010/main" val="1319363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rPr>
              <a:t>.</a:t>
            </a:r>
          </a:p>
        </p:txBody>
      </p:sp>
      <p:pic>
        <p:nvPicPr>
          <p:cNvPr id="6" name="Picture 5">
            <a:extLst>
              <a:ext uri="{FF2B5EF4-FFF2-40B4-BE49-F238E27FC236}">
                <a16:creationId xmlns:a16="http://schemas.microsoft.com/office/drawing/2014/main" id="{8C6E0403-991C-4146-B8B7-1DF6399DF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2"/>
            <a:ext cx="12192000" cy="6858000"/>
          </a:xfrm>
          <a:prstGeom prst="rect">
            <a:avLst/>
          </a:prstGeom>
        </p:spPr>
      </p:pic>
    </p:spTree>
    <p:extLst>
      <p:ext uri="{BB962C8B-B14F-4D97-AF65-F5344CB8AC3E}">
        <p14:creationId xmlns:p14="http://schemas.microsoft.com/office/powerpoint/2010/main" val="3033469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365169" y="1543792"/>
            <a:ext cx="44136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The </a:t>
            </a:r>
            <a:endParaRPr lang="en-US" sz="6000"/>
          </a:p>
          <a:p>
            <a:r>
              <a:rPr lang="en-GB" sz="6000" dirty="0">
                <a:solidFill>
                  <a:srgbClr val="FFFFFF"/>
                </a:solidFill>
              </a:rPr>
              <a:t>Fiscal </a:t>
            </a:r>
            <a:endParaRPr lang="en-GB" sz="6000">
              <a:solidFill>
                <a:srgbClr val="000000"/>
              </a:solidFill>
              <a:latin typeface="Gill Sans MT" panose="020B0502020104020203"/>
              <a:cs typeface="Arial"/>
            </a:endParaRPr>
          </a:p>
          <a:p>
            <a:r>
              <a:rPr lang="en-GB" sz="6000" dirty="0">
                <a:solidFill>
                  <a:srgbClr val="FFFFFF"/>
                </a:solidFill>
                <a:latin typeface="Arial"/>
                <a:cs typeface="Arial"/>
              </a:rPr>
              <a:t>Challenge</a:t>
            </a:r>
            <a:endParaRPr lang="en-GB" sz="6000" dirty="0"/>
          </a:p>
        </p:txBody>
      </p:sp>
      <p:pic>
        <p:nvPicPr>
          <p:cNvPr id="6" name="Graphic 5" descr="Money">
            <a:extLst>
              <a:ext uri="{FF2B5EF4-FFF2-40B4-BE49-F238E27FC236}">
                <a16:creationId xmlns:a16="http://schemas.microsoft.com/office/drawing/2014/main" id="{910BEEA0-FA02-5B66-B813-ED6E81689E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0958" y="1841558"/>
            <a:ext cx="2716911" cy="2716911"/>
          </a:xfrm>
          <a:prstGeom prst="rect">
            <a:avLst/>
          </a:prstGeom>
        </p:spPr>
      </p:pic>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Kira Hughes, OPCC Chief Financial Officer</a:t>
            </a:r>
          </a:p>
          <a:p>
            <a:r>
              <a:rPr lang="en-GB" dirty="0">
                <a:solidFill>
                  <a:srgbClr val="FFFFFF"/>
                </a:solidFill>
                <a:latin typeface="Arial"/>
                <a:cs typeface="Arial"/>
              </a:rPr>
              <a:t>Paul Dawkins, Assistant Chief Officer, Finance</a:t>
            </a:r>
          </a:p>
        </p:txBody>
      </p:sp>
    </p:spTree>
    <p:extLst>
      <p:ext uri="{BB962C8B-B14F-4D97-AF65-F5344CB8AC3E}">
        <p14:creationId xmlns:p14="http://schemas.microsoft.com/office/powerpoint/2010/main" val="1607414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404CA3-DAFE-877C-A392-7BC4CFC38EB7}"/>
              </a:ext>
            </a:extLst>
          </p:cNvPr>
          <p:cNvSpPr>
            <a:spLocks noGrp="1"/>
          </p:cNvSpPr>
          <p:nvPr>
            <p:ph idx="1"/>
          </p:nvPr>
        </p:nvSpPr>
        <p:spPr>
          <a:xfrm>
            <a:off x="581192" y="2289353"/>
            <a:ext cx="11029615" cy="3678303"/>
          </a:xfrm>
        </p:spPr>
        <p:txBody>
          <a:bodyPr>
            <a:noAutofit/>
          </a:bodyPr>
          <a:lstStyle/>
          <a:p>
            <a:r>
              <a:rPr lang="en-GB" sz="2000">
                <a:effectLst/>
                <a:latin typeface="Arial" panose="020B0604020202020204" pitchFamily="34" charset="0"/>
                <a:ea typeface="Calibri" panose="020F0502020204030204" pitchFamily="34" charset="0"/>
                <a:cs typeface="Arial" panose="020B0604020202020204" pitchFamily="34" charset="0"/>
              </a:rPr>
              <a:t>National budget decisions are impacting on police and partners, specifically resulting in-year and future budget deficits</a:t>
            </a:r>
          </a:p>
          <a:p>
            <a:r>
              <a:rPr lang="en-GB" sz="2000">
                <a:effectLst/>
                <a:latin typeface="Arial" panose="020B0604020202020204" pitchFamily="34" charset="0"/>
                <a:ea typeface="Calibri" panose="020F0502020204030204" pitchFamily="34" charset="0"/>
                <a:cs typeface="Arial" panose="020B0604020202020204" pitchFamily="34" charset="0"/>
              </a:rPr>
              <a:t>This is at a time of increased demand and complexity, which requires cashable efficiencies to balance the finances across MTFP, whilst also investment to be made to be able to deliver good public service and high standards, and to retain progress with digitally and technological development</a:t>
            </a:r>
          </a:p>
          <a:p>
            <a:r>
              <a:rPr lang="en-GB" sz="2000">
                <a:latin typeface="Arial" panose="020B0604020202020204" pitchFamily="34" charset="0"/>
                <a:cs typeface="Arial" panose="020B0604020202020204" pitchFamily="34" charset="0"/>
              </a:rPr>
              <a:t>Operational need continues to be at the forefront of the budget-setting process</a:t>
            </a:r>
          </a:p>
          <a:p>
            <a:r>
              <a:rPr lang="en-GB" sz="2000">
                <a:latin typeface="Arial" panose="020B0604020202020204" pitchFamily="34" charset="0"/>
                <a:cs typeface="Arial" panose="020B0604020202020204" pitchFamily="34" charset="0"/>
              </a:rPr>
              <a:t>The challenge is that within the strategic context and the budget challenge the operational delivery and service is paramount, and any further reductions will have a direct impact on our services across Leicester, Leicestershire and Rutland and will affect local Trust and Confidence</a:t>
            </a:r>
            <a:endParaRPr lang="en-GB" sz="2000">
              <a:effectLst/>
              <a:latin typeface="Arial" panose="020B0604020202020204" pitchFamily="34" charset="0"/>
              <a:ea typeface="Calibri" panose="020F050202020403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Unfair funding for Leicestershire Police, creating a further budget deficit</a:t>
            </a:r>
          </a:p>
        </p:txBody>
      </p:sp>
      <p:sp>
        <p:nvSpPr>
          <p:cNvPr id="6" name="TextBox 5">
            <a:extLst>
              <a:ext uri="{FF2B5EF4-FFF2-40B4-BE49-F238E27FC236}">
                <a16:creationId xmlns:a16="http://schemas.microsoft.com/office/drawing/2014/main" id="{EB77E073-474C-C461-6F4C-A56FC56B3820}"/>
              </a:ext>
            </a:extLst>
          </p:cNvPr>
          <p:cNvSpPr txBox="1"/>
          <p:nvPr/>
        </p:nvSpPr>
        <p:spPr>
          <a:xfrm>
            <a:off x="581192" y="1176081"/>
            <a:ext cx="9730154"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Fiscal Challenge</a:t>
            </a:r>
          </a:p>
        </p:txBody>
      </p:sp>
      <p:sp>
        <p:nvSpPr>
          <p:cNvPr id="2" name="Rectangle 1">
            <a:extLst>
              <a:ext uri="{FF2B5EF4-FFF2-40B4-BE49-F238E27FC236}">
                <a16:creationId xmlns:a16="http://schemas.microsoft.com/office/drawing/2014/main" id="{A182878B-F55A-3DAB-1A60-644AD8F3F53A}"/>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E90F3E72-DDD4-517D-E87A-D96EFB8F6353}"/>
              </a:ext>
            </a:extLst>
          </p:cNvPr>
          <p:cNvGrpSpPr/>
          <p:nvPr/>
        </p:nvGrpSpPr>
        <p:grpSpPr>
          <a:xfrm>
            <a:off x="10302368" y="5723259"/>
            <a:ext cx="1745449" cy="982906"/>
            <a:chOff x="10302368" y="5723259"/>
            <a:chExt cx="1745449" cy="982906"/>
          </a:xfrm>
        </p:grpSpPr>
        <p:pic>
          <p:nvPicPr>
            <p:cNvPr id="5" name="Picture 4" descr="A logo of a police officer&#10;&#10;Description automatically generated">
              <a:extLst>
                <a:ext uri="{FF2B5EF4-FFF2-40B4-BE49-F238E27FC236}">
                  <a16:creationId xmlns:a16="http://schemas.microsoft.com/office/drawing/2014/main" id="{8BA0CC0F-A203-F911-3324-5A9CC4AAD143}"/>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7" name="Picture 6" descr="A logo of a police commission&#10;&#10;Description automatically generated">
              <a:extLst>
                <a:ext uri="{FF2B5EF4-FFF2-40B4-BE49-F238E27FC236}">
                  <a16:creationId xmlns:a16="http://schemas.microsoft.com/office/drawing/2014/main" id="{D835ABD5-95BB-6999-5D26-FBFC404348E5}"/>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673813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5AA1A56-A550-C81D-0857-00EC8668FBCC}"/>
              </a:ext>
            </a:extLst>
          </p:cNvPr>
          <p:cNvGraphicFramePr>
            <a:graphicFrameLocks noGrp="1"/>
          </p:cNvGraphicFramePr>
          <p:nvPr>
            <p:ph idx="1"/>
            <p:extLst>
              <p:ext uri="{D42A27DB-BD31-4B8C-83A1-F6EECF244321}">
                <p14:modId xmlns:p14="http://schemas.microsoft.com/office/powerpoint/2010/main" val="930876856"/>
              </p:ext>
            </p:extLst>
          </p:nvPr>
        </p:nvGraphicFramePr>
        <p:xfrm>
          <a:off x="581025" y="1892808"/>
          <a:ext cx="11029950"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9E93CA9-FD2C-70B7-057B-E0873B250EAB}"/>
              </a:ext>
            </a:extLst>
          </p:cNvPr>
          <p:cNvSpPr txBox="1"/>
          <p:nvPr/>
        </p:nvSpPr>
        <p:spPr>
          <a:xfrm>
            <a:off x="581192" y="1176081"/>
            <a:ext cx="9730154"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Fiscal Timeline</a:t>
            </a:r>
          </a:p>
        </p:txBody>
      </p:sp>
      <p:sp>
        <p:nvSpPr>
          <p:cNvPr id="2" name="Rectangle 1">
            <a:extLst>
              <a:ext uri="{FF2B5EF4-FFF2-40B4-BE49-F238E27FC236}">
                <a16:creationId xmlns:a16="http://schemas.microsoft.com/office/drawing/2014/main" id="{9E34078D-A76C-7A83-E5F7-AD463090D020}"/>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DD7DB8DE-E68B-6501-DBDC-1078F316E257}"/>
              </a:ext>
            </a:extLst>
          </p:cNvPr>
          <p:cNvGrpSpPr/>
          <p:nvPr/>
        </p:nvGrpSpPr>
        <p:grpSpPr>
          <a:xfrm>
            <a:off x="10302368" y="5723259"/>
            <a:ext cx="1745449" cy="982906"/>
            <a:chOff x="10302368" y="5723259"/>
            <a:chExt cx="1745449" cy="982906"/>
          </a:xfrm>
        </p:grpSpPr>
        <p:pic>
          <p:nvPicPr>
            <p:cNvPr id="272" name="Picture 271" descr="A logo of a police officer&#10;&#10;Description automatically generated">
              <a:extLst>
                <a:ext uri="{FF2B5EF4-FFF2-40B4-BE49-F238E27FC236}">
                  <a16:creationId xmlns:a16="http://schemas.microsoft.com/office/drawing/2014/main" id="{4C1CD809-59E1-F3FD-13A0-4F0395468B06}"/>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273" name="Picture 272" descr="A logo of a police commission&#10;&#10;Description automatically generated">
              <a:extLst>
                <a:ext uri="{FF2B5EF4-FFF2-40B4-BE49-F238E27FC236}">
                  <a16:creationId xmlns:a16="http://schemas.microsoft.com/office/drawing/2014/main" id="{D36D9D63-1A8B-40CA-A4D8-1107E95F9110}"/>
                </a:ext>
                <a:ext uri="{C183D7F6-B498-43B3-948B-1728B52AA6E4}">
                  <adec:decorative xmlns:adec="http://schemas.microsoft.com/office/drawing/2017/decorative" val="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49690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rPr>
              <a:t>.</a:t>
            </a:r>
          </a:p>
        </p:txBody>
      </p:sp>
      <p:sp>
        <p:nvSpPr>
          <p:cNvPr id="3" name="Rectangle 2">
            <a:extLst>
              <a:ext uri="{FF2B5EF4-FFF2-40B4-BE49-F238E27FC236}">
                <a16:creationId xmlns:a16="http://schemas.microsoft.com/office/drawing/2014/main" id="{9A2491BD-2204-4AF5-0E00-6AD0E7ECE229}"/>
              </a:ext>
            </a:extLst>
          </p:cNvPr>
          <p:cNvSpPr/>
          <p:nvPr/>
        </p:nvSpPr>
        <p:spPr>
          <a:xfrm>
            <a:off x="468440" y="625288"/>
            <a:ext cx="10586012"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52169-FD16-4D6C-B77E-5708176C66BE}"/>
              </a:ext>
            </a:extLst>
          </p:cNvPr>
          <p:cNvSpPr/>
          <p:nvPr/>
        </p:nvSpPr>
        <p:spPr>
          <a:xfrm>
            <a:off x="558155" y="1016144"/>
            <a:ext cx="10496297"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itchFamily="34" charset="0"/>
                <a:ea typeface="+mn-ea"/>
                <a:cs typeface="Arial" pitchFamily="34" charset="0"/>
              </a:rPr>
              <a:t>Three-year budget challenge 2023-2026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003057"/>
                </a:solidFill>
                <a:effectLst/>
                <a:uLnTx/>
                <a:uFillTx/>
                <a:latin typeface="Arial" pitchFamily="34" charset="0"/>
                <a:ea typeface="+mn-ea"/>
                <a:cs typeface="Arial" pitchFamily="34" charset="0"/>
              </a:rPr>
              <a:t>Budget </a:t>
            </a:r>
            <a:r>
              <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rPr>
              <a:t>funding gap</a:t>
            </a:r>
            <a:r>
              <a:rPr kumimoji="0" lang="en-GB" sz="2400" i="0" u="none" strike="noStrike" kern="1200" cap="none" spc="0" normalizeH="0" baseline="0" noProof="0">
                <a:ln>
                  <a:noFill/>
                </a:ln>
                <a:solidFill>
                  <a:srgbClr val="003057"/>
                </a:solidFill>
                <a:effectLst/>
                <a:uLnTx/>
                <a:uFillTx/>
                <a:latin typeface="Arial" pitchFamily="34" charset="0"/>
                <a:ea typeface="+mn-ea"/>
                <a:cs typeface="Arial" pitchFamily="34" charset="0"/>
              </a:rPr>
              <a:t>: 	£3.9m in 2023/24  </a:t>
            </a:r>
            <a:r>
              <a:rPr kumimoji="0" lang="en-GB" sz="2400" b="1" i="0" u="none" strike="noStrike" kern="1200" cap="none" spc="0" normalizeH="0" baseline="0" noProof="0">
                <a:ln>
                  <a:noFill/>
                </a:ln>
                <a:solidFill>
                  <a:srgbClr val="FFC000"/>
                </a:solidFill>
                <a:effectLst/>
                <a:uLnTx/>
                <a:uFillTx/>
                <a:latin typeface="Arial" pitchFamily="34" charset="0"/>
                <a:ea typeface="+mn-ea"/>
                <a:cs typeface="Arial" pitchFamily="34" charset="0"/>
              </a:rPr>
              <a:t>Achieved and exceeded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3057"/>
                </a:solidFill>
                <a:latin typeface="Arial" pitchFamily="34" charset="0"/>
                <a:cs typeface="Arial" pitchFamily="34" charset="0"/>
              </a:rPr>
              <a:t>				</a:t>
            </a:r>
            <a:r>
              <a:rPr kumimoji="0" lang="en-GB" sz="2400" i="0" u="none" strike="noStrike" kern="1200" cap="none" spc="0" normalizeH="0" baseline="0" noProof="0">
                <a:ln>
                  <a:noFill/>
                </a:ln>
                <a:solidFill>
                  <a:srgbClr val="003057"/>
                </a:solidFill>
                <a:effectLst/>
                <a:uLnTx/>
                <a:uFillTx/>
                <a:latin typeface="Arial" pitchFamily="34" charset="0"/>
                <a:ea typeface="+mn-ea"/>
                <a:cs typeface="Arial" pitchFamily="34" charset="0"/>
              </a:rPr>
              <a:t>£5.4m in 2024/25 </a:t>
            </a:r>
            <a:r>
              <a:rPr kumimoji="0" lang="en-GB" sz="2000" i="0" u="none" strike="noStrike" kern="1200" cap="none" spc="0" normalizeH="0" baseline="0" noProof="0">
                <a:ln>
                  <a:noFill/>
                </a:ln>
                <a:solidFill>
                  <a:srgbClr val="003057"/>
                </a:solidFill>
                <a:effectLst/>
                <a:uLnTx/>
                <a:uFillTx/>
                <a:latin typeface="Arial" pitchFamily="34" charset="0"/>
                <a:ea typeface="+mn-ea"/>
                <a:cs typeface="Arial" pitchFamily="34" charset="0"/>
              </a:rPr>
              <a:t>(plus 6% vacancy = £8.6m)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3057"/>
                </a:solidFill>
                <a:latin typeface="Arial" pitchFamily="34" charset="0"/>
                <a:cs typeface="Arial" pitchFamily="34" charset="0"/>
              </a:rPr>
              <a:t>				</a:t>
            </a:r>
            <a:r>
              <a:rPr kumimoji="0" lang="en-GB" sz="2400" i="0" u="none" strike="noStrike" kern="1200" cap="none" spc="0" normalizeH="0" baseline="0" noProof="0">
                <a:ln>
                  <a:noFill/>
                </a:ln>
                <a:solidFill>
                  <a:srgbClr val="003057"/>
                </a:solidFill>
                <a:effectLst/>
                <a:uLnTx/>
                <a:uFillTx/>
                <a:latin typeface="Arial" pitchFamily="34" charset="0"/>
                <a:ea typeface="+mn-ea"/>
                <a:cs typeface="Arial" pitchFamily="34" charset="0"/>
              </a:rPr>
              <a:t>£4.8m in 2025/26 </a:t>
            </a:r>
            <a:r>
              <a:rPr kumimoji="0" lang="en-GB" sz="2000" i="0" u="none" strike="noStrike" kern="1200" cap="none" spc="0" normalizeH="0" baseline="0" noProof="0">
                <a:ln>
                  <a:noFill/>
                </a:ln>
                <a:solidFill>
                  <a:srgbClr val="003057"/>
                </a:solidFill>
                <a:effectLst/>
                <a:uLnTx/>
                <a:uFillTx/>
                <a:latin typeface="Arial" pitchFamily="34" charset="0"/>
                <a:ea typeface="+mn-ea"/>
                <a:cs typeface="Arial" pitchFamily="34" charset="0"/>
              </a:rPr>
              <a:t>(based on current assumptions)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a:solidFill>
                <a:srgbClr val="003057"/>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003057"/>
                </a:solidFill>
                <a:latin typeface="Arial" pitchFamily="34" charset="0"/>
                <a:cs typeface="Arial" pitchFamily="34" charset="0"/>
              </a:rPr>
              <a:t>Strategic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3057"/>
                </a:solidFill>
                <a:latin typeface="Arial" pitchFamily="34" charset="0"/>
                <a:cs typeface="Arial" pitchFamily="34" charset="0"/>
              </a:rPr>
              <a:t>Year 1 	Manage cash flow while setting foundations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3057"/>
                </a:solidFill>
                <a:latin typeface="Arial" pitchFamily="34" charset="0"/>
                <a:cs typeface="Arial" pitchFamily="34" charset="0"/>
              </a:rPr>
              <a:t>Year 2 &amp; 3 	Transformation to maintain service and realise efficiencies</a:t>
            </a:r>
            <a:endParaRPr kumimoji="0" lang="en-GB" sz="2400"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Central government funding will not meet what we need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Already leading the way with lean “back office”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Officer numbers locked in: 2242 in March (head count </a:t>
            </a:r>
            <a:r>
              <a:rPr lang="en-GB" sz="2400">
                <a:solidFill>
                  <a:srgbClr val="003057"/>
                </a:solidFill>
                <a:latin typeface="Arial" pitchFamily="34" charset="0"/>
                <a:cs typeface="Arial" pitchFamily="34" charset="0"/>
              </a:rPr>
              <a:t>of </a:t>
            </a:r>
            <a:r>
              <a:rPr kumimoji="0" lang="en-GB" sz="2400" b="0" i="0" u="none" strike="noStrike" kern="1200" cap="none" spc="0" normalizeH="0" baseline="0" noProof="0">
                <a:ln>
                  <a:noFill/>
                </a:ln>
                <a:solidFill>
                  <a:srgbClr val="003057"/>
                </a:solidFill>
                <a:effectLst/>
                <a:uLnTx/>
                <a:uFillTx/>
                <a:latin typeface="Arial" pitchFamily="34" charset="0"/>
                <a:ea typeface="+mn-ea"/>
                <a:cs typeface="Arial" pitchFamily="34" charset="0"/>
              </a:rPr>
              <a:t>2298). First measure point passed; next one Sept 2024	</a:t>
            </a:r>
            <a:endParaRPr kumimoji="0" lang="en-GB" sz="2000" b="0"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B7BC0149-43A0-4F6A-8D76-849D120AA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3041" y="332656"/>
            <a:ext cx="911229" cy="5616624"/>
          </a:xfrm>
          <a:prstGeom prst="rect">
            <a:avLst/>
          </a:prstGeom>
        </p:spPr>
      </p:pic>
      <p:grpSp>
        <p:nvGrpSpPr>
          <p:cNvPr id="13" name="Group 12">
            <a:extLst>
              <a:ext uri="{FF2B5EF4-FFF2-40B4-BE49-F238E27FC236}">
                <a16:creationId xmlns:a16="http://schemas.microsoft.com/office/drawing/2014/main" id="{B38191D2-F4AE-1592-89FB-35364B3A9BF4}"/>
              </a:ext>
            </a:extLst>
          </p:cNvPr>
          <p:cNvGrpSpPr/>
          <p:nvPr/>
        </p:nvGrpSpPr>
        <p:grpSpPr>
          <a:xfrm>
            <a:off x="10302368" y="5723259"/>
            <a:ext cx="1745449" cy="982906"/>
            <a:chOff x="10302368" y="5723259"/>
            <a:chExt cx="1745449" cy="982906"/>
          </a:xfrm>
        </p:grpSpPr>
        <p:pic>
          <p:nvPicPr>
            <p:cNvPr id="11" name="Picture 10" descr="A logo of a police officer&#10;&#10;Description automatically generated">
              <a:extLst>
                <a:ext uri="{FF2B5EF4-FFF2-40B4-BE49-F238E27FC236}">
                  <a16:creationId xmlns:a16="http://schemas.microsoft.com/office/drawing/2014/main" id="{C4B8B40A-4AE6-2ED6-D0C2-D74BB18F09A2}"/>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12" name="Picture 11" descr="A logo of a police commission&#10;&#10;Description automatically generated">
              <a:extLst>
                <a:ext uri="{FF2B5EF4-FFF2-40B4-BE49-F238E27FC236}">
                  <a16:creationId xmlns:a16="http://schemas.microsoft.com/office/drawing/2014/main" id="{8B9C842B-902D-3AD0-0F63-AA55E50467F6}"/>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8750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t>
            </a:r>
          </a:p>
        </p:txBody>
      </p:sp>
      <p:sp>
        <p:nvSpPr>
          <p:cNvPr id="3" name="Rectangle 2">
            <a:extLst>
              <a:ext uri="{FF2B5EF4-FFF2-40B4-BE49-F238E27FC236}">
                <a16:creationId xmlns:a16="http://schemas.microsoft.com/office/drawing/2014/main" id="{1279EB12-4165-833D-4083-BF8104C2D41A}"/>
              </a:ext>
            </a:extLst>
          </p:cNvPr>
          <p:cNvSpPr/>
          <p:nvPr/>
        </p:nvSpPr>
        <p:spPr>
          <a:xfrm>
            <a:off x="437029" y="625288"/>
            <a:ext cx="10394611"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52169-FD16-4D6C-B77E-5708176C66BE}"/>
              </a:ext>
            </a:extLst>
          </p:cNvPr>
          <p:cNvSpPr/>
          <p:nvPr/>
        </p:nvSpPr>
        <p:spPr>
          <a:xfrm>
            <a:off x="615656" y="1034900"/>
            <a:ext cx="9577064"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itchFamily="34" charset="0"/>
                <a:ea typeface="+mn-ea"/>
                <a:cs typeface="Arial" pitchFamily="34" charset="0"/>
              </a:rPr>
              <a:t>Budget deficit plan - Workstreams</a:t>
            </a:r>
            <a:endParaRPr kumimoji="0" lang="en-GB" sz="2400" b="1" i="0" u="none" strike="noStrike" kern="1200" cap="none" spc="0" normalizeH="0" baseline="0" noProof="0">
              <a:ln>
                <a:noFill/>
              </a:ln>
              <a:solidFill>
                <a:schemeClr val="bg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rPr>
              <a:t>Non-pay </a:t>
            </a:r>
            <a:r>
              <a:rPr lang="en-GB" sz="2400" b="1">
                <a:solidFill>
                  <a:srgbClr val="003057"/>
                </a:solidFill>
                <a:latin typeface="Arial" pitchFamily="34" charset="0"/>
                <a:cs typeface="Arial" pitchFamily="34" charset="0"/>
              </a:rPr>
              <a:t>b</a:t>
            </a:r>
            <a:r>
              <a:rPr kumimoji="0" lang="en-GB" sz="2400" b="1" i="0" strike="noStrike" kern="1200" cap="none" spc="0" normalizeH="0" baseline="0" noProof="0" err="1">
                <a:ln>
                  <a:noFill/>
                </a:ln>
                <a:solidFill>
                  <a:srgbClr val="003057"/>
                </a:solidFill>
                <a:effectLst/>
                <a:uLnTx/>
                <a:uFillTx/>
                <a:latin typeface="Arial" pitchFamily="34" charset="0"/>
                <a:ea typeface="+mn-ea"/>
                <a:cs typeface="Arial" pitchFamily="34" charset="0"/>
              </a:rPr>
              <a:t>ase</a:t>
            </a:r>
            <a:r>
              <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rPr>
              <a:t> budget </a:t>
            </a:r>
            <a:r>
              <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rPr>
              <a:t>savings</a:t>
            </a:r>
            <a:endPar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rPr>
              <a:t>Non-cashable </a:t>
            </a:r>
            <a:r>
              <a:rPr lang="en-GB" sz="2400" b="1">
                <a:solidFill>
                  <a:srgbClr val="003057"/>
                </a:solidFill>
                <a:latin typeface="Arial" pitchFamily="34" charset="0"/>
                <a:cs typeface="Arial" pitchFamily="34" charset="0"/>
              </a:rPr>
              <a:t>e</a:t>
            </a:r>
            <a:r>
              <a:rPr kumimoji="0" lang="en-GB" sz="2400" b="1" i="0" strike="noStrike" kern="1200" cap="none" spc="0" normalizeH="0" baseline="0" noProof="0" err="1">
                <a:ln>
                  <a:noFill/>
                </a:ln>
                <a:solidFill>
                  <a:srgbClr val="003057"/>
                </a:solidFill>
                <a:effectLst/>
                <a:uLnTx/>
                <a:uFillTx/>
                <a:latin typeface="Arial" pitchFamily="34" charset="0"/>
                <a:ea typeface="+mn-ea"/>
                <a:cs typeface="Arial" pitchFamily="34" charset="0"/>
              </a:rPr>
              <a:t>fficiencies</a:t>
            </a:r>
            <a:r>
              <a:rPr lang="en-GB" sz="2400">
                <a:solidFill>
                  <a:srgbClr val="003057"/>
                </a:solidFill>
                <a:latin typeface="Arial" pitchFamily="34" charset="0"/>
                <a:cs typeface="Arial" pitchFamily="34" charset="0"/>
              </a:rPr>
              <a:t>: t</a:t>
            </a:r>
            <a:r>
              <a:rPr kumimoji="0" lang="en-GB" sz="2400" b="0" i="0" strike="noStrike" kern="1200" cap="none" spc="0" normalizeH="0" baseline="0" noProof="0" err="1">
                <a:ln>
                  <a:noFill/>
                </a:ln>
                <a:solidFill>
                  <a:srgbClr val="003057"/>
                </a:solidFill>
                <a:effectLst/>
                <a:uLnTx/>
                <a:uFillTx/>
                <a:latin typeface="Arial" pitchFamily="34" charset="0"/>
                <a:ea typeface="+mn-ea"/>
                <a:cs typeface="Arial" pitchFamily="34" charset="0"/>
              </a:rPr>
              <a:t>arget</a:t>
            </a:r>
            <a:r>
              <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rPr>
              <a:t> of </a:t>
            </a:r>
            <a:r>
              <a:rPr kumimoji="0" lang="en-GB" sz="2400" i="0" strike="noStrike" kern="1200" cap="none" spc="0" normalizeH="0" baseline="0" noProof="0">
                <a:ln>
                  <a:noFill/>
                </a:ln>
                <a:solidFill>
                  <a:srgbClr val="003057"/>
                </a:solidFill>
                <a:effectLst/>
                <a:uLnTx/>
                <a:uFillTx/>
                <a:latin typeface="Arial" pitchFamily="34" charset="0"/>
                <a:ea typeface="+mn-ea"/>
                <a:cs typeface="Arial" pitchFamily="34" charset="0"/>
              </a:rPr>
              <a:t>200,000 hours.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i="0" strike="noStrike" kern="1200" cap="none" spc="0" normalizeH="0" baseline="0" noProof="0">
              <a:ln>
                <a:noFill/>
              </a:ln>
              <a:solidFill>
                <a:srgbClr val="0030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rPr>
              <a:t>Pay workstream</a:t>
            </a:r>
            <a:r>
              <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rPr>
              <a:t>: Establishment review </a:t>
            </a:r>
            <a:r>
              <a:rPr lang="en-GB" sz="2400">
                <a:solidFill>
                  <a:srgbClr val="003057"/>
                </a:solidFill>
                <a:latin typeface="Arial" pitchFamily="34" charset="0"/>
                <a:cs typeface="Arial" pitchFamily="34" charset="0"/>
              </a:rPr>
              <a:t>c</a:t>
            </a:r>
            <a:r>
              <a:rPr kumimoji="0" lang="en-GB" sz="2400" b="0" i="0" strike="noStrike" kern="1200" cap="none" spc="0" normalizeH="0" baseline="0" noProof="0" err="1">
                <a:ln>
                  <a:noFill/>
                </a:ln>
                <a:solidFill>
                  <a:srgbClr val="003057"/>
                </a:solidFill>
                <a:effectLst/>
                <a:uLnTx/>
                <a:uFillTx/>
                <a:latin typeface="Arial" pitchFamily="34" charset="0"/>
                <a:ea typeface="+mn-ea"/>
                <a:cs typeface="Arial" pitchFamily="34" charset="0"/>
              </a:rPr>
              <a:t>onducted</a:t>
            </a:r>
            <a:r>
              <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rPr>
              <a:t>. Vacancy controls and procedures in place with single oversight. Recruitment pipeline paused (completed). </a:t>
            </a:r>
            <a:r>
              <a:rPr kumimoji="0" lang="en-GB" sz="2400" i="0" strike="noStrike" kern="1200" cap="none" spc="0" normalizeH="0" baseline="0" noProof="0">
                <a:ln>
                  <a:noFill/>
                </a:ln>
                <a:solidFill>
                  <a:srgbClr val="003057"/>
                </a:solidFill>
                <a:effectLst/>
                <a:uLnTx/>
                <a:uFillTx/>
                <a:latin typeface="Arial" pitchFamily="34" charset="0"/>
                <a:ea typeface="+mn-ea"/>
                <a:cs typeface="Arial" pitchFamily="34" charset="0"/>
              </a:rPr>
              <a:t>Voluntary Redundancy opened for four weeks</a:t>
            </a:r>
            <a:r>
              <a:rPr kumimoji="0" lang="en-GB" sz="2400" b="0" i="0" strike="noStrike" kern="1200" cap="none" spc="0" normalizeH="0" baseline="0" noProof="0">
                <a:ln>
                  <a:noFill/>
                </a:ln>
                <a:solidFill>
                  <a:srgbClr val="003057"/>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2400">
              <a:solidFill>
                <a:srgbClr val="003057"/>
              </a:solidFill>
              <a:latin typeface="Arial" pitchFamily="34" charset="0"/>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2400" b="1">
                <a:solidFill>
                  <a:srgbClr val="003057"/>
                </a:solidFill>
                <a:latin typeface="Arial" pitchFamily="34" charset="0"/>
                <a:cs typeface="Arial" pitchFamily="34" charset="0"/>
              </a:rPr>
              <a:t>Income generation</a:t>
            </a:r>
            <a:endParaRPr kumimoji="0" lang="en-GB" sz="2400" b="1" i="0"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B7BC0149-43A0-4F6A-8D76-849D120AA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1640" y="373479"/>
            <a:ext cx="911229" cy="5616624"/>
          </a:xfrm>
          <a:prstGeom prst="rect">
            <a:avLst/>
          </a:prstGeom>
        </p:spPr>
      </p:pic>
      <p:grpSp>
        <p:nvGrpSpPr>
          <p:cNvPr id="9" name="Group 8">
            <a:extLst>
              <a:ext uri="{FF2B5EF4-FFF2-40B4-BE49-F238E27FC236}">
                <a16:creationId xmlns:a16="http://schemas.microsoft.com/office/drawing/2014/main" id="{5B5494A8-D48A-B894-160E-11F31538B3A7}"/>
              </a:ext>
            </a:extLst>
          </p:cNvPr>
          <p:cNvGrpSpPr/>
          <p:nvPr/>
        </p:nvGrpSpPr>
        <p:grpSpPr>
          <a:xfrm>
            <a:off x="10302368" y="5723259"/>
            <a:ext cx="1745449" cy="982906"/>
            <a:chOff x="10302368" y="5723259"/>
            <a:chExt cx="1745449" cy="982906"/>
          </a:xfrm>
        </p:grpSpPr>
        <p:pic>
          <p:nvPicPr>
            <p:cNvPr id="7" name="Picture 6" descr="A logo of a police officer&#10;&#10;Description automatically generated">
              <a:extLst>
                <a:ext uri="{FF2B5EF4-FFF2-40B4-BE49-F238E27FC236}">
                  <a16:creationId xmlns:a16="http://schemas.microsoft.com/office/drawing/2014/main" id="{473956BE-7CE8-47B2-0031-6F7A41FFE5CC}"/>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8" name="Picture 7" descr="A logo of a police commission&#10;&#10;Description automatically generated">
              <a:extLst>
                <a:ext uri="{FF2B5EF4-FFF2-40B4-BE49-F238E27FC236}">
                  <a16:creationId xmlns:a16="http://schemas.microsoft.com/office/drawing/2014/main" id="{E187F372-04E6-0DFE-3702-78C494D1237B}"/>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08741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048494" y="771896"/>
            <a:ext cx="473033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Digital Landscape: Complexity of Crime</a:t>
            </a:r>
          </a:p>
        </p:txBody>
      </p:sp>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Force</a:t>
            </a:r>
            <a:endParaRPr lang="en-US" dirty="0"/>
          </a:p>
          <a:p>
            <a:endParaRPr lang="en-GB" dirty="0">
              <a:solidFill>
                <a:srgbClr val="FFFFFF"/>
              </a:solidFill>
              <a:latin typeface="Arial"/>
              <a:cs typeface="Arial"/>
            </a:endParaRPr>
          </a:p>
        </p:txBody>
      </p:sp>
    </p:spTree>
    <p:extLst>
      <p:ext uri="{BB962C8B-B14F-4D97-AF65-F5344CB8AC3E}">
        <p14:creationId xmlns:p14="http://schemas.microsoft.com/office/powerpoint/2010/main" val="1679997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D61CA-75D8-67AF-2D37-8E9148A86B0C}"/>
              </a:ext>
            </a:extLst>
          </p:cNvPr>
          <p:cNvSpPr>
            <a:spLocks noGrp="1"/>
          </p:cNvSpPr>
          <p:nvPr>
            <p:ph idx="1"/>
          </p:nvPr>
        </p:nvSpPr>
        <p:spPr/>
        <p:txBody>
          <a:bodyPr/>
          <a:lstStyle/>
          <a:p>
            <a:r>
              <a:rPr lang="en-GB">
                <a:latin typeface="Arial" panose="020B0604020202020204" pitchFamily="34" charset="0"/>
                <a:cs typeface="Arial" panose="020B0604020202020204" pitchFamily="34" charset="0"/>
              </a:rPr>
              <a:t>The importance of digital investment and delivery to manage demand and find efficiencies has continued to be very high. </a:t>
            </a:r>
          </a:p>
          <a:p>
            <a:r>
              <a:rPr lang="en-GB">
                <a:latin typeface="Arial" panose="020B0604020202020204" pitchFamily="34" charset="0"/>
                <a:cs typeface="Arial" panose="020B0604020202020204" pitchFamily="34" charset="0"/>
              </a:rPr>
              <a:t>The pace of technology and in particular an explosion of data has placed pressure on the force digital capability</a:t>
            </a:r>
          </a:p>
          <a:p>
            <a:r>
              <a:rPr lang="en-GB">
                <a:latin typeface="Arial" panose="020B0604020202020204" pitchFamily="34" charset="0"/>
                <a:cs typeface="Arial" panose="020B0604020202020204" pitchFamily="34" charset="0"/>
              </a:rPr>
              <a:t>Enabler</a:t>
            </a:r>
          </a:p>
          <a:p>
            <a:r>
              <a:rPr lang="en-GB">
                <a:latin typeface="Arial" panose="020B0604020202020204" pitchFamily="34" charset="0"/>
                <a:cs typeface="Arial" panose="020B0604020202020204" pitchFamily="34" charset="0"/>
              </a:rPr>
              <a:t>Key requirement to deliver policing </a:t>
            </a:r>
          </a:p>
          <a:p>
            <a:r>
              <a:rPr lang="en-GB">
                <a:latin typeface="Arial" panose="020B0604020202020204" pitchFamily="34" charset="0"/>
                <a:cs typeface="Arial" panose="020B0604020202020204" pitchFamily="34" charset="0"/>
              </a:rPr>
              <a:t>Prioritising and availability of key skills in information technology</a:t>
            </a:r>
          </a:p>
          <a:p>
            <a:r>
              <a:rPr lang="en-GB">
                <a:latin typeface="Arial" panose="020B0604020202020204" pitchFamily="34" charset="0"/>
                <a:ea typeface="Calibri" panose="020F0502020204030204" pitchFamily="34" charset="0"/>
                <a:cs typeface="Arial" panose="020B0604020202020204" pitchFamily="34" charset="0"/>
              </a:rPr>
              <a:t>O</a:t>
            </a:r>
            <a:r>
              <a:rPr lang="en-GB" sz="1800">
                <a:effectLst/>
                <a:latin typeface="Arial" panose="020B0604020202020204" pitchFamily="34" charset="0"/>
                <a:ea typeface="Calibri" panose="020F0502020204030204" pitchFamily="34" charset="0"/>
                <a:cs typeface="Arial" panose="020B0604020202020204" pitchFamily="34" charset="0"/>
              </a:rPr>
              <a:t>ur data collection is substantial and places pressures on our IT infrastructure, prompting a digital and technology enhancement program to optimize AI, data analysis and storage.</a:t>
            </a:r>
            <a:endParaRPr lang="en-GB">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D94002-20BD-6623-796C-66D25344DAD5}"/>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The Digital Landscape</a:t>
            </a:r>
            <a:endParaRPr lang="en-US">
              <a:solidFill>
                <a:schemeClr val="bg1"/>
              </a:solidFill>
            </a:endParaRPr>
          </a:p>
        </p:txBody>
      </p:sp>
      <p:sp>
        <p:nvSpPr>
          <p:cNvPr id="4" name="Rectangle 3">
            <a:extLst>
              <a:ext uri="{FF2B5EF4-FFF2-40B4-BE49-F238E27FC236}">
                <a16:creationId xmlns:a16="http://schemas.microsoft.com/office/drawing/2014/main" id="{7CEE3DCA-0C34-0349-4FF0-1338419282D7}"/>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BB31214A-9C55-E6B2-7ADF-94AE6A03510E}"/>
              </a:ext>
            </a:extLst>
          </p:cNvPr>
          <p:cNvGrpSpPr/>
          <p:nvPr/>
        </p:nvGrpSpPr>
        <p:grpSpPr>
          <a:xfrm>
            <a:off x="10302368" y="5723259"/>
            <a:ext cx="1745449" cy="982906"/>
            <a:chOff x="10302368" y="5723259"/>
            <a:chExt cx="1745449" cy="982906"/>
          </a:xfrm>
        </p:grpSpPr>
        <p:pic>
          <p:nvPicPr>
            <p:cNvPr id="6" name="Picture 5" descr="A logo of a police officer&#10;&#10;Description automatically generated">
              <a:extLst>
                <a:ext uri="{FF2B5EF4-FFF2-40B4-BE49-F238E27FC236}">
                  <a16:creationId xmlns:a16="http://schemas.microsoft.com/office/drawing/2014/main" id="{8D43A905-AD98-CF08-1080-A097D008D26D}"/>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7" name="Picture 6" descr="A logo of a police commission&#10;&#10;Description automatically generated">
              <a:extLst>
                <a:ext uri="{FF2B5EF4-FFF2-40B4-BE49-F238E27FC236}">
                  <a16:creationId xmlns:a16="http://schemas.microsoft.com/office/drawing/2014/main" id="{C959B878-AE08-3691-F794-60ECA5FC83F5}"/>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14888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16D80-6ED0-4E41-668F-BBD1AB833FF8}"/>
              </a:ext>
            </a:extLst>
          </p:cNvPr>
          <p:cNvPicPr>
            <a:picLocks noChangeAspect="1"/>
          </p:cNvPicPr>
          <p:nvPr/>
        </p:nvPicPr>
        <p:blipFill>
          <a:blip r:embed="rId2"/>
          <a:stretch>
            <a:fillRect/>
          </a:stretch>
        </p:blipFill>
        <p:spPr>
          <a:xfrm>
            <a:off x="353785" y="319787"/>
            <a:ext cx="11484429" cy="6371498"/>
          </a:xfrm>
          <a:prstGeom prst="rect">
            <a:avLst/>
          </a:prstGeom>
        </p:spPr>
      </p:pic>
      <p:sp>
        <p:nvSpPr>
          <p:cNvPr id="2" name="Rectangle 1">
            <a:extLst>
              <a:ext uri="{FF2B5EF4-FFF2-40B4-BE49-F238E27FC236}">
                <a16:creationId xmlns:a16="http://schemas.microsoft.com/office/drawing/2014/main" id="{FB81C84C-1AAE-B67A-13A4-7850FB2D2D5F}"/>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91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B02FC-5840-E9FB-6881-B7069A380C97}"/>
              </a:ext>
            </a:extLst>
          </p:cNvPr>
          <p:cNvSpPr>
            <a:spLocks noGrp="1"/>
          </p:cNvSpPr>
          <p:nvPr>
            <p:ph idx="1"/>
          </p:nvPr>
        </p:nvSpPr>
        <p:spPr>
          <a:xfrm>
            <a:off x="581192" y="2609666"/>
            <a:ext cx="7988377" cy="3429083"/>
          </a:xfrm>
        </p:spPr>
        <p:txBody>
          <a:bodyPr>
            <a:normAutofit fontScale="85000" lnSpcReduction="10000"/>
          </a:bodyPr>
          <a:lstStyle/>
          <a:p>
            <a:pPr marL="0" indent="0">
              <a:buNone/>
            </a:pPr>
            <a:r>
              <a:rPr lang="en-GB" sz="2600" i="1">
                <a:latin typeface="Arial" panose="020B0604020202020204" pitchFamily="34" charset="0"/>
                <a:cs typeface="Arial" panose="020B0604020202020204" pitchFamily="34" charset="0"/>
              </a:rPr>
              <a:t>‘</a:t>
            </a:r>
            <a:r>
              <a:rPr lang="en-GB" sz="2600" b="0" i="1">
                <a:solidFill>
                  <a:srgbClr val="212529"/>
                </a:solidFill>
                <a:effectLst/>
                <a:latin typeface="Arial" panose="020B0604020202020204" pitchFamily="34" charset="0"/>
                <a:cs typeface="Arial" panose="020B0604020202020204" pitchFamily="34" charset="0"/>
              </a:rPr>
              <a:t>The role of the OPCC is to support the statutory functions of a PCC, with a key focus on supporting delivery against the local Police and Crime Plan.’ </a:t>
            </a:r>
          </a:p>
          <a:p>
            <a:pPr marL="0" indent="0">
              <a:buNone/>
            </a:pPr>
            <a:r>
              <a:rPr lang="en-GB" sz="2600">
                <a:solidFill>
                  <a:srgbClr val="212529"/>
                </a:solidFill>
                <a:latin typeface="Arial" panose="020B0604020202020204" pitchFamily="34" charset="0"/>
                <a:cs typeface="Arial" panose="020B0604020202020204" pitchFamily="34" charset="0"/>
              </a:rPr>
              <a:t>														</a:t>
            </a:r>
            <a:r>
              <a:rPr lang="en-GB" sz="2600" b="0" i="0">
                <a:solidFill>
                  <a:srgbClr val="212529"/>
                </a:solidFill>
                <a:effectLst/>
                <a:latin typeface="Arial" panose="020B0604020202020204" pitchFamily="34" charset="0"/>
                <a:cs typeface="Arial" panose="020B0604020202020204" pitchFamily="34" charset="0"/>
              </a:rPr>
              <a:t>APCC</a:t>
            </a:r>
          </a:p>
          <a:p>
            <a:pPr marL="0" indent="0">
              <a:buNone/>
            </a:pPr>
            <a:endParaRPr lang="en-GB" sz="2600">
              <a:latin typeface="Arial" panose="020B0604020202020204" pitchFamily="34" charset="0"/>
              <a:cs typeface="Arial" panose="020B0604020202020204" pitchFamily="34" charset="0"/>
            </a:endParaRPr>
          </a:p>
          <a:p>
            <a:r>
              <a:rPr lang="en-GB" sz="2600">
                <a:latin typeface="Arial" panose="020B0604020202020204" pitchFamily="34" charset="0"/>
                <a:cs typeface="Arial" panose="020B0604020202020204" pitchFamily="34" charset="0"/>
              </a:rPr>
              <a:t>Supporting the discharge of the statutory PCC functions </a:t>
            </a:r>
          </a:p>
          <a:p>
            <a:r>
              <a:rPr lang="en-GB" sz="2600">
                <a:latin typeface="Arial" panose="020B0604020202020204" pitchFamily="34" charset="0"/>
                <a:cs typeface="Arial" panose="020B0604020202020204" pitchFamily="34" charset="0"/>
              </a:rPr>
              <a:t>Enacting and delivering the PCC’s vision </a:t>
            </a:r>
          </a:p>
          <a:p>
            <a:r>
              <a:rPr lang="en-GB" sz="2600">
                <a:latin typeface="Arial" panose="020B0604020202020204" pitchFamily="34" charset="0"/>
                <a:cs typeface="Arial" panose="020B0604020202020204" pitchFamily="34" charset="0"/>
              </a:rPr>
              <a:t>Commissioning the PCC’s Statutory Responsibilities </a:t>
            </a:r>
          </a:p>
          <a:p>
            <a:endParaRPr lang="en-GB"/>
          </a:p>
          <a:p>
            <a:endParaRPr lang="en-GB"/>
          </a:p>
        </p:txBody>
      </p:sp>
      <p:sp>
        <p:nvSpPr>
          <p:cNvPr id="6" name="Rectangle 5">
            <a:extLst>
              <a:ext uri="{FF2B5EF4-FFF2-40B4-BE49-F238E27FC236}">
                <a16:creationId xmlns:a16="http://schemas.microsoft.com/office/drawing/2014/main" id="{B0C3A2E4-0848-F913-83AA-882298684801}"/>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A9B2B76-3627-EA2B-340A-DC9276573610}"/>
              </a:ext>
              <a:ext uri="{C183D7F6-B498-43B3-948B-1728B52AA6E4}">
                <adec:decorative xmlns:adec="http://schemas.microsoft.com/office/drawing/2017/decorative" val="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b="6063"/>
          <a:stretch/>
        </p:blipFill>
        <p:spPr bwMode="auto">
          <a:xfrm>
            <a:off x="8007092" y="2268332"/>
            <a:ext cx="3464163" cy="3429083"/>
          </a:xfrm>
          <a:prstGeom prst="rect">
            <a:avLst/>
          </a:prstGeom>
          <a:noFill/>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CBCDEE0-E4AE-80E9-52F0-8BBBEE5090DB}"/>
              </a:ext>
            </a:extLst>
          </p:cNvPr>
          <p:cNvSpPr txBox="1"/>
          <p:nvPr/>
        </p:nvSpPr>
        <p:spPr>
          <a:xfrm>
            <a:off x="581192" y="1176081"/>
            <a:ext cx="9730154"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Office of the Police and Crime Commissioner</a:t>
            </a:r>
          </a:p>
        </p:txBody>
      </p:sp>
    </p:spTree>
    <p:extLst>
      <p:ext uri="{BB962C8B-B14F-4D97-AF65-F5344CB8AC3E}">
        <p14:creationId xmlns:p14="http://schemas.microsoft.com/office/powerpoint/2010/main" val="542144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048494" y="771896"/>
            <a:ext cx="473033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Trust and Confidence: Working together</a:t>
            </a:r>
          </a:p>
        </p:txBody>
      </p:sp>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Claire Trewartha, Chief Executive</a:t>
            </a:r>
            <a:endParaRPr lang="en-US" dirty="0"/>
          </a:p>
          <a:p>
            <a:r>
              <a:rPr lang="en-GB" dirty="0">
                <a:solidFill>
                  <a:srgbClr val="FFFFFF"/>
                </a:solidFill>
                <a:latin typeface="Arial"/>
                <a:cs typeface="Arial"/>
              </a:rPr>
              <a:t>Chris Kealey, Force Head of Communications </a:t>
            </a:r>
          </a:p>
          <a:p>
            <a:endParaRPr lang="en-GB" dirty="0">
              <a:solidFill>
                <a:srgbClr val="FFFFFF"/>
              </a:solidFill>
              <a:latin typeface="Arial"/>
              <a:cs typeface="Arial"/>
            </a:endParaRPr>
          </a:p>
        </p:txBody>
      </p:sp>
    </p:spTree>
    <p:extLst>
      <p:ext uri="{BB962C8B-B14F-4D97-AF65-F5344CB8AC3E}">
        <p14:creationId xmlns:p14="http://schemas.microsoft.com/office/powerpoint/2010/main" val="3675556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A62AC7-8E76-1454-F6A5-79B5DA552AD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664897"/>
            <a:ext cx="871429" cy="981891"/>
          </a:xfrm>
          <a:prstGeom prst="rect">
            <a:avLst/>
          </a:prstGeom>
          <a:noFill/>
        </p:spPr>
      </p:pic>
      <p:pic>
        <p:nvPicPr>
          <p:cNvPr id="9" name="Picture 8">
            <a:extLst>
              <a:ext uri="{FF2B5EF4-FFF2-40B4-BE49-F238E27FC236}">
                <a16:creationId xmlns:a16="http://schemas.microsoft.com/office/drawing/2014/main" id="{848C010F-5E94-2912-8B68-BF86319A616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63A1730E-80A5-68AC-E5BA-D2743709DBA2}"/>
              </a:ext>
            </a:extLst>
          </p:cNvPr>
          <p:cNvSpPr>
            <a:spLocks noGrp="1"/>
          </p:cNvSpPr>
          <p:nvPr>
            <p:ph idx="1"/>
          </p:nvPr>
        </p:nvSpPr>
        <p:spPr>
          <a:xfrm>
            <a:off x="569593" y="3040001"/>
            <a:ext cx="8078042" cy="3678303"/>
          </a:xfrm>
        </p:spPr>
        <p:txBody>
          <a:bodyPr>
            <a:normAutofit/>
          </a:bodyPr>
          <a:lstStyle/>
          <a:p>
            <a:r>
              <a:rPr lang="en-GB" sz="1600">
                <a:latin typeface="Arial" panose="020B0604020202020204" pitchFamily="34" charset="0"/>
                <a:cs typeface="Arial" panose="020B0604020202020204" pitchFamily="34" charset="0"/>
              </a:rPr>
              <a:t>Trust and Confidence within policing is at an all-time low</a:t>
            </a:r>
          </a:p>
          <a:p>
            <a:r>
              <a:rPr lang="en-GB" sz="1600">
                <a:latin typeface="Arial" panose="020B0604020202020204" pitchFamily="34" charset="0"/>
                <a:cs typeface="Arial" panose="020B0604020202020204" pitchFamily="34" charset="0"/>
              </a:rPr>
              <a:t> There are several external factors affecting the public's trust and confidence in policing such as; </a:t>
            </a:r>
          </a:p>
          <a:p>
            <a:pPr lvl="1"/>
            <a:r>
              <a:rPr lang="en-GB">
                <a:latin typeface="Arial" panose="020B0604020202020204" pitchFamily="34" charset="0"/>
                <a:cs typeface="Arial" panose="020B0604020202020204" pitchFamily="34" charset="0"/>
              </a:rPr>
              <a:t>A number of high-profile cases that damage the reputation of the police </a:t>
            </a:r>
          </a:p>
          <a:p>
            <a:pPr lvl="1"/>
            <a:r>
              <a:rPr lang="en-GB">
                <a:latin typeface="Arial" panose="020B0604020202020204" pitchFamily="34" charset="0"/>
                <a:cs typeface="Arial" panose="020B0604020202020204" pitchFamily="34" charset="0"/>
              </a:rPr>
              <a:t>Raised expectations of the public on the police and the expectation of the police service’s ability to deliver </a:t>
            </a:r>
          </a:p>
          <a:p>
            <a:pPr lvl="1"/>
            <a:r>
              <a:rPr lang="en-GB">
                <a:latin typeface="Arial" panose="020B0604020202020204" pitchFamily="34" charset="0"/>
                <a:cs typeface="Arial" panose="020B0604020202020204" pitchFamily="34" charset="0"/>
              </a:rPr>
              <a:t>The Casey review has impacted the public’s perception of the Police </a:t>
            </a:r>
          </a:p>
          <a:p>
            <a:r>
              <a:rPr lang="en-GB" sz="1600">
                <a:latin typeface="Arial" panose="020B0604020202020204" pitchFamily="34" charset="0"/>
                <a:cs typeface="Arial" panose="020B0604020202020204" pitchFamily="34" charset="0"/>
              </a:rPr>
              <a:t>Delays in the Local criminal justice system has significantly challenged the delivery of core police activity </a:t>
            </a:r>
          </a:p>
        </p:txBody>
      </p:sp>
      <p:pic>
        <p:nvPicPr>
          <p:cNvPr id="5" name="Picture 4">
            <a:extLst>
              <a:ext uri="{FF2B5EF4-FFF2-40B4-BE49-F238E27FC236}">
                <a16:creationId xmlns:a16="http://schemas.microsoft.com/office/drawing/2014/main" id="{2A70813B-B616-7FBF-6283-DC99AED7CF28}"/>
              </a:ext>
            </a:extLst>
          </p:cNvPr>
          <p:cNvPicPr>
            <a:picLocks noChangeAspect="1"/>
          </p:cNvPicPr>
          <p:nvPr/>
        </p:nvPicPr>
        <p:blipFill>
          <a:blip r:embed="rId4"/>
          <a:stretch>
            <a:fillRect/>
          </a:stretch>
        </p:blipFill>
        <p:spPr>
          <a:xfrm rot="1538932">
            <a:off x="8590230" y="1394901"/>
            <a:ext cx="2175883" cy="2512503"/>
          </a:xfrm>
          <a:prstGeom prst="rect">
            <a:avLst/>
          </a:prstGeom>
        </p:spPr>
      </p:pic>
      <p:pic>
        <p:nvPicPr>
          <p:cNvPr id="7" name="Picture 6">
            <a:extLst>
              <a:ext uri="{FF2B5EF4-FFF2-40B4-BE49-F238E27FC236}">
                <a16:creationId xmlns:a16="http://schemas.microsoft.com/office/drawing/2014/main" id="{E663F566-F0C7-66DA-EB0E-25AAFAA26B05}"/>
              </a:ext>
            </a:extLst>
          </p:cNvPr>
          <p:cNvPicPr>
            <a:picLocks noChangeAspect="1"/>
          </p:cNvPicPr>
          <p:nvPr/>
        </p:nvPicPr>
        <p:blipFill>
          <a:blip r:embed="rId5"/>
          <a:stretch>
            <a:fillRect/>
          </a:stretch>
        </p:blipFill>
        <p:spPr>
          <a:xfrm>
            <a:off x="9782877" y="3335837"/>
            <a:ext cx="2050556" cy="3206773"/>
          </a:xfrm>
          <a:prstGeom prst="rect">
            <a:avLst/>
          </a:prstGeom>
        </p:spPr>
      </p:pic>
      <p:sp>
        <p:nvSpPr>
          <p:cNvPr id="11" name="TextBox 10">
            <a:extLst>
              <a:ext uri="{FF2B5EF4-FFF2-40B4-BE49-F238E27FC236}">
                <a16:creationId xmlns:a16="http://schemas.microsoft.com/office/drawing/2014/main" id="{07E61FE4-9BA7-502C-02E3-C7045BDDBDB4}"/>
              </a:ext>
            </a:extLst>
          </p:cNvPr>
          <p:cNvSpPr txBox="1"/>
          <p:nvPr/>
        </p:nvSpPr>
        <p:spPr>
          <a:xfrm>
            <a:off x="1428318" y="2143320"/>
            <a:ext cx="6094476" cy="1015663"/>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The overall aim is to strengthen trust and confidence by delivering a good service through high standards</a:t>
            </a:r>
          </a:p>
        </p:txBody>
      </p:sp>
      <p:sp>
        <p:nvSpPr>
          <p:cNvPr id="4" name="Rectangle 3">
            <a:extLst>
              <a:ext uri="{FF2B5EF4-FFF2-40B4-BE49-F238E27FC236}">
                <a16:creationId xmlns:a16="http://schemas.microsoft.com/office/drawing/2014/main" id="{D6A8CC24-8954-B120-FE5E-B7749ADFC237}"/>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E5AF70A-392D-BF1E-34A3-D62592CDA2FF}"/>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Trust and Confidence</a:t>
            </a:r>
            <a:endParaRPr lang="en-US">
              <a:solidFill>
                <a:schemeClr val="bg1"/>
              </a:solidFill>
            </a:endParaRPr>
          </a:p>
        </p:txBody>
      </p:sp>
    </p:spTree>
    <p:extLst>
      <p:ext uri="{BB962C8B-B14F-4D97-AF65-F5344CB8AC3E}">
        <p14:creationId xmlns:p14="http://schemas.microsoft.com/office/powerpoint/2010/main" val="797871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F5DEA-5E6E-63BB-11AC-D3634BF5265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664897"/>
            <a:ext cx="871429" cy="981891"/>
          </a:xfrm>
          <a:prstGeom prst="rect">
            <a:avLst/>
          </a:prstGeom>
          <a:noFill/>
        </p:spPr>
      </p:pic>
      <p:pic>
        <p:nvPicPr>
          <p:cNvPr id="6" name="Picture 5">
            <a:extLst>
              <a:ext uri="{FF2B5EF4-FFF2-40B4-BE49-F238E27FC236}">
                <a16:creationId xmlns:a16="http://schemas.microsoft.com/office/drawing/2014/main" id="{8118C806-6173-744F-92BD-9A03648A7A9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CF443A0F-8E7D-0B13-8E05-C60DAF49EDA7}"/>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718C880-D26B-725D-7D8F-02FF848D74EA}"/>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Trust and Confidence</a:t>
            </a:r>
            <a:endParaRPr lang="en-US">
              <a:solidFill>
                <a:schemeClr val="bg1"/>
              </a:solidFill>
            </a:endParaRPr>
          </a:p>
        </p:txBody>
      </p:sp>
      <p:grpSp>
        <p:nvGrpSpPr>
          <p:cNvPr id="20" name="Group 19">
            <a:extLst>
              <a:ext uri="{FF2B5EF4-FFF2-40B4-BE49-F238E27FC236}">
                <a16:creationId xmlns:a16="http://schemas.microsoft.com/office/drawing/2014/main" id="{821EA8D4-C3B4-EAAA-8D67-98E4804BC6E2}"/>
              </a:ext>
            </a:extLst>
          </p:cNvPr>
          <p:cNvGrpSpPr/>
          <p:nvPr/>
        </p:nvGrpSpPr>
        <p:grpSpPr>
          <a:xfrm>
            <a:off x="1337763" y="1852246"/>
            <a:ext cx="7994495" cy="4888523"/>
            <a:chOff x="1337764" y="1852246"/>
            <a:chExt cx="7479324" cy="4888523"/>
          </a:xfrm>
        </p:grpSpPr>
        <p:pic>
          <p:nvPicPr>
            <p:cNvPr id="11" name="Picture 10">
              <a:extLst>
                <a:ext uri="{FF2B5EF4-FFF2-40B4-BE49-F238E27FC236}">
                  <a16:creationId xmlns:a16="http://schemas.microsoft.com/office/drawing/2014/main" id="{5A762C80-C498-B316-6399-2629AAFA45FE}"/>
                </a:ext>
              </a:extLst>
            </p:cNvPr>
            <p:cNvPicPr>
              <a:picLocks noChangeAspect="1"/>
            </p:cNvPicPr>
            <p:nvPr/>
          </p:nvPicPr>
          <p:blipFill rotWithShape="1">
            <a:blip r:embed="rId4">
              <a:clrChange>
                <a:clrFrom>
                  <a:srgbClr val="F2F2F2"/>
                </a:clrFrom>
                <a:clrTo>
                  <a:srgbClr val="F2F2F2">
                    <a:alpha val="0"/>
                  </a:srgbClr>
                </a:clrTo>
              </a:clrChange>
            </a:blip>
            <a:srcRect l="23077" t="14017" r="8760" b="14701"/>
            <a:stretch/>
          </p:blipFill>
          <p:spPr>
            <a:xfrm>
              <a:off x="1337764" y="1852246"/>
              <a:ext cx="7479324" cy="4888523"/>
            </a:xfrm>
            <a:prstGeom prst="rect">
              <a:avLst/>
            </a:prstGeom>
          </p:spPr>
        </p:pic>
        <p:sp>
          <p:nvSpPr>
            <p:cNvPr id="13" name="Oval 12">
              <a:extLst>
                <a:ext uri="{FF2B5EF4-FFF2-40B4-BE49-F238E27FC236}">
                  <a16:creationId xmlns:a16="http://schemas.microsoft.com/office/drawing/2014/main" id="{CB153A02-5A3B-864B-BA8E-BD5FF7BE9E60}"/>
                </a:ext>
              </a:extLst>
            </p:cNvPr>
            <p:cNvSpPr/>
            <p:nvPr/>
          </p:nvSpPr>
          <p:spPr>
            <a:xfrm>
              <a:off x="2063262" y="3681046"/>
              <a:ext cx="1324707" cy="1312985"/>
            </a:xfrm>
            <a:prstGeom prst="ellipse">
              <a:avLst/>
            </a:prstGeom>
            <a:solidFill>
              <a:srgbClr val="0B2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Trust concept vector icon. confidence sign illustration. quality symbol  design. 22651483 Vector Art at Vecteezy">
              <a:extLst>
                <a:ext uri="{FF2B5EF4-FFF2-40B4-BE49-F238E27FC236}">
                  <a16:creationId xmlns:a16="http://schemas.microsoft.com/office/drawing/2014/main" id="{2BF6DF83-C05A-E5F1-8979-2FA9988F5368}"/>
                </a:ext>
              </a:extLst>
            </p:cNvPr>
            <p:cNvPicPr>
              <a:picLocks noChangeAspect="1" noChangeArrowheads="1"/>
            </p:cNvPicPr>
            <p:nvPr/>
          </p:nvPicPr>
          <p:blipFill rotWithShape="1">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4542" t="10980" r="3007" b="11275"/>
            <a:stretch/>
          </p:blipFill>
          <p:spPr bwMode="auto">
            <a:xfrm>
              <a:off x="1979344" y="3668943"/>
              <a:ext cx="1492541" cy="12551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5E1993C-9F8A-B274-0B86-D805A3DEE8F6}"/>
                </a:ext>
              </a:extLst>
            </p:cNvPr>
            <p:cNvSpPr/>
            <p:nvPr/>
          </p:nvSpPr>
          <p:spPr>
            <a:xfrm>
              <a:off x="5324475" y="2152650"/>
              <a:ext cx="1095375" cy="223838"/>
            </a:xfrm>
            <a:prstGeom prst="rect">
              <a:avLst/>
            </a:prstGeom>
            <a:solidFill>
              <a:srgbClr val="3D7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32A5BAA-1A3C-576A-DE3C-266C17FA6292}"/>
                </a:ext>
              </a:extLst>
            </p:cNvPr>
            <p:cNvSpPr/>
            <p:nvPr/>
          </p:nvSpPr>
          <p:spPr>
            <a:xfrm>
              <a:off x="5446269" y="2676892"/>
              <a:ext cx="2011806" cy="502870"/>
            </a:xfrm>
            <a:prstGeom prst="rect">
              <a:avLst/>
            </a:prstGeom>
            <a:solidFill>
              <a:srgbClr val="4C9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07E9E54-7664-F9A5-7ACD-E166F669ACDF}"/>
                </a:ext>
              </a:extLst>
            </p:cNvPr>
            <p:cNvSpPr/>
            <p:nvPr/>
          </p:nvSpPr>
          <p:spPr>
            <a:xfrm>
              <a:off x="6095999" y="3799619"/>
              <a:ext cx="1209676" cy="303673"/>
            </a:xfrm>
            <a:prstGeom prst="rect">
              <a:avLst/>
            </a:prstGeom>
            <a:solidFill>
              <a:srgbClr val="245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E9016E5-FB1F-5968-0398-B1D34D4DDD40}"/>
                </a:ext>
              </a:extLst>
            </p:cNvPr>
            <p:cNvSpPr/>
            <p:nvPr/>
          </p:nvSpPr>
          <p:spPr>
            <a:xfrm>
              <a:off x="6153149" y="4337538"/>
              <a:ext cx="2066926" cy="524086"/>
            </a:xfrm>
            <a:prstGeom prst="rect">
              <a:avLst/>
            </a:prstGeom>
            <a:solidFill>
              <a:srgbClr val="2F7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202D430-084D-4319-E6EC-174581654A3A}"/>
                </a:ext>
              </a:extLst>
            </p:cNvPr>
            <p:cNvSpPr/>
            <p:nvPr/>
          </p:nvSpPr>
          <p:spPr>
            <a:xfrm>
              <a:off x="5356797" y="5443293"/>
              <a:ext cx="1095375" cy="223838"/>
            </a:xfrm>
            <a:prstGeom prst="rect">
              <a:avLst/>
            </a:prstGeom>
            <a:solidFill>
              <a:srgbClr val="1944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C6EF78-AB95-3C7D-4A75-E8D21E90B136}"/>
                </a:ext>
              </a:extLst>
            </p:cNvPr>
            <p:cNvSpPr/>
            <p:nvPr/>
          </p:nvSpPr>
          <p:spPr>
            <a:xfrm>
              <a:off x="5391150" y="6014743"/>
              <a:ext cx="2066925" cy="456453"/>
            </a:xfrm>
            <a:prstGeom prst="rect">
              <a:avLst/>
            </a:prstGeom>
            <a:solidFill>
              <a:srgbClr val="2155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057F498C-706F-3870-576F-203A7A8551CF}"/>
              </a:ext>
            </a:extLst>
          </p:cNvPr>
          <p:cNvSpPr txBox="1"/>
          <p:nvPr/>
        </p:nvSpPr>
        <p:spPr>
          <a:xfrm>
            <a:off x="5509262" y="2056730"/>
            <a:ext cx="1560979" cy="378522"/>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60.1%</a:t>
            </a:r>
          </a:p>
        </p:txBody>
      </p:sp>
      <p:sp>
        <p:nvSpPr>
          <p:cNvPr id="22" name="TextBox 21">
            <a:extLst>
              <a:ext uri="{FF2B5EF4-FFF2-40B4-BE49-F238E27FC236}">
                <a16:creationId xmlns:a16="http://schemas.microsoft.com/office/drawing/2014/main" id="{01D95112-1452-1149-F9BA-19B2EB15BF81}"/>
              </a:ext>
            </a:extLst>
          </p:cNvPr>
          <p:cNvSpPr txBox="1"/>
          <p:nvPr/>
        </p:nvSpPr>
        <p:spPr>
          <a:xfrm>
            <a:off x="5568201" y="2560349"/>
            <a:ext cx="2730874" cy="646331"/>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Of people have confidence in the Force</a:t>
            </a:r>
          </a:p>
        </p:txBody>
      </p:sp>
      <p:sp>
        <p:nvSpPr>
          <p:cNvPr id="23" name="TextBox 22">
            <a:extLst>
              <a:ext uri="{FF2B5EF4-FFF2-40B4-BE49-F238E27FC236}">
                <a16:creationId xmlns:a16="http://schemas.microsoft.com/office/drawing/2014/main" id="{B8D4B1AC-11EB-611A-57B4-E0BD4A5CE3E6}"/>
              </a:ext>
            </a:extLst>
          </p:cNvPr>
          <p:cNvSpPr txBox="1"/>
          <p:nvPr/>
        </p:nvSpPr>
        <p:spPr>
          <a:xfrm>
            <a:off x="6418698" y="3715693"/>
            <a:ext cx="1560979" cy="378522"/>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45%</a:t>
            </a:r>
          </a:p>
        </p:txBody>
      </p:sp>
      <p:sp>
        <p:nvSpPr>
          <p:cNvPr id="24" name="TextBox 23">
            <a:extLst>
              <a:ext uri="{FF2B5EF4-FFF2-40B4-BE49-F238E27FC236}">
                <a16:creationId xmlns:a16="http://schemas.microsoft.com/office/drawing/2014/main" id="{464AE03D-A314-9314-60C9-FED312A9332C}"/>
              </a:ext>
            </a:extLst>
          </p:cNvPr>
          <p:cNvSpPr txBox="1"/>
          <p:nvPr/>
        </p:nvSpPr>
        <p:spPr>
          <a:xfrm>
            <a:off x="6344769" y="4226087"/>
            <a:ext cx="2987489" cy="646331"/>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Of people think the Force are dealing with crime</a:t>
            </a:r>
          </a:p>
        </p:txBody>
      </p:sp>
      <p:sp>
        <p:nvSpPr>
          <p:cNvPr id="25" name="TextBox 24">
            <a:extLst>
              <a:ext uri="{FF2B5EF4-FFF2-40B4-BE49-F238E27FC236}">
                <a16:creationId xmlns:a16="http://schemas.microsoft.com/office/drawing/2014/main" id="{AD4C9D85-5A4F-720B-63CC-565C063E5651}"/>
              </a:ext>
            </a:extLst>
          </p:cNvPr>
          <p:cNvSpPr txBox="1"/>
          <p:nvPr/>
        </p:nvSpPr>
        <p:spPr>
          <a:xfrm>
            <a:off x="5564279" y="5370488"/>
            <a:ext cx="1560979" cy="378522"/>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Approx 1400</a:t>
            </a:r>
          </a:p>
        </p:txBody>
      </p:sp>
      <p:sp>
        <p:nvSpPr>
          <p:cNvPr id="26" name="TextBox 25">
            <a:extLst>
              <a:ext uri="{FF2B5EF4-FFF2-40B4-BE49-F238E27FC236}">
                <a16:creationId xmlns:a16="http://schemas.microsoft.com/office/drawing/2014/main" id="{FC3F9AB4-FDA3-1948-D971-A20E88D92ECD}"/>
              </a:ext>
            </a:extLst>
          </p:cNvPr>
          <p:cNvSpPr txBox="1"/>
          <p:nvPr/>
        </p:nvSpPr>
        <p:spPr>
          <a:xfrm>
            <a:off x="5608203" y="5883481"/>
            <a:ext cx="2730874" cy="646331"/>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Complaints made in the last 11 months</a:t>
            </a:r>
          </a:p>
        </p:txBody>
      </p:sp>
    </p:spTree>
    <p:extLst>
      <p:ext uri="{BB962C8B-B14F-4D97-AF65-F5344CB8AC3E}">
        <p14:creationId xmlns:p14="http://schemas.microsoft.com/office/powerpoint/2010/main" val="2741996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FCD809F-B83E-75DE-3B68-C95F6D8D0590}"/>
              </a:ext>
            </a:extLst>
          </p:cNvPr>
          <p:cNvSpPr/>
          <p:nvPr/>
        </p:nvSpPr>
        <p:spPr>
          <a:xfrm>
            <a:off x="177553" y="1917342"/>
            <a:ext cx="3574140" cy="732273"/>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1800">
                <a:solidFill>
                  <a:schemeClr val="bg1"/>
                </a:solidFill>
              </a:rPr>
              <a:t>Actively Promoting the work of the OPCC independent scrutiny panels.  </a:t>
            </a:r>
          </a:p>
        </p:txBody>
      </p:sp>
      <p:sp>
        <p:nvSpPr>
          <p:cNvPr id="11" name="Rectangle: Rounded Corners 10">
            <a:extLst>
              <a:ext uri="{FF2B5EF4-FFF2-40B4-BE49-F238E27FC236}">
                <a16:creationId xmlns:a16="http://schemas.microsoft.com/office/drawing/2014/main" id="{396811BE-6212-1572-E239-9BD2E34D554C}"/>
              </a:ext>
            </a:extLst>
          </p:cNvPr>
          <p:cNvSpPr/>
          <p:nvPr/>
        </p:nvSpPr>
        <p:spPr>
          <a:xfrm>
            <a:off x="106532" y="3184951"/>
            <a:ext cx="3227954" cy="732273"/>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1800">
                <a:solidFill>
                  <a:schemeClr val="bg1"/>
                </a:solidFill>
              </a:rPr>
              <a:t>Support the PCC in conducting surveys of communities</a:t>
            </a:r>
          </a:p>
        </p:txBody>
      </p:sp>
      <p:sp>
        <p:nvSpPr>
          <p:cNvPr id="17" name="Rectangle: Rounded Corners 16">
            <a:extLst>
              <a:ext uri="{FF2B5EF4-FFF2-40B4-BE49-F238E27FC236}">
                <a16:creationId xmlns:a16="http://schemas.microsoft.com/office/drawing/2014/main" id="{4D4F0012-AE92-C687-BFB4-F1B6ADC90CF2}"/>
              </a:ext>
            </a:extLst>
          </p:cNvPr>
          <p:cNvSpPr/>
          <p:nvPr/>
        </p:nvSpPr>
        <p:spPr>
          <a:xfrm>
            <a:off x="5923739" y="949546"/>
            <a:ext cx="5327934" cy="683589"/>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1800">
                <a:solidFill>
                  <a:schemeClr val="bg1"/>
                </a:solidFill>
              </a:rPr>
              <a:t>Consultation with most affected groups/age ranges to gather insight which will shape service delivery</a:t>
            </a:r>
          </a:p>
        </p:txBody>
      </p:sp>
      <p:sp>
        <p:nvSpPr>
          <p:cNvPr id="23" name="Rectangle: Rounded Corners 22">
            <a:extLst>
              <a:ext uri="{FF2B5EF4-FFF2-40B4-BE49-F238E27FC236}">
                <a16:creationId xmlns:a16="http://schemas.microsoft.com/office/drawing/2014/main" id="{89217785-5789-CDFA-2F96-6A46050D3B58}"/>
              </a:ext>
            </a:extLst>
          </p:cNvPr>
          <p:cNvSpPr/>
          <p:nvPr/>
        </p:nvSpPr>
        <p:spPr>
          <a:xfrm>
            <a:off x="7503454" y="5638775"/>
            <a:ext cx="4351194" cy="7801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Assisting the realisation of the  ‘Chiefs Pledge’. </a:t>
            </a:r>
            <a:endParaRPr lang="en-GB"/>
          </a:p>
        </p:txBody>
      </p:sp>
      <p:sp>
        <p:nvSpPr>
          <p:cNvPr id="38" name="Rectangle: Rounded Corners 37">
            <a:extLst>
              <a:ext uri="{FF2B5EF4-FFF2-40B4-BE49-F238E27FC236}">
                <a16:creationId xmlns:a16="http://schemas.microsoft.com/office/drawing/2014/main" id="{C6F0FEE4-6478-D6D7-D5E8-80CB01C26FC6}"/>
              </a:ext>
            </a:extLst>
          </p:cNvPr>
          <p:cNvSpPr/>
          <p:nvPr/>
        </p:nvSpPr>
        <p:spPr>
          <a:xfrm>
            <a:off x="7789754" y="1939553"/>
            <a:ext cx="4224694" cy="90168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effectLst/>
                <a:ea typeface="Times New Roman" panose="02020603050405020304" pitchFamily="18" charset="0"/>
                <a:cs typeface="Times New Roman" panose="02020603050405020304" pitchFamily="18" charset="0"/>
              </a:rPr>
              <a:t>Internal confidence surveying by the force via the Telephone Research Bureau. </a:t>
            </a:r>
            <a:endParaRPr lang="en-GB"/>
          </a:p>
        </p:txBody>
      </p:sp>
      <p:sp>
        <p:nvSpPr>
          <p:cNvPr id="39" name="Rectangle: Rounded Corners 38">
            <a:extLst>
              <a:ext uri="{FF2B5EF4-FFF2-40B4-BE49-F238E27FC236}">
                <a16:creationId xmlns:a16="http://schemas.microsoft.com/office/drawing/2014/main" id="{AD6AD292-8723-2B2A-33DA-93DC7D1A58D7}"/>
              </a:ext>
            </a:extLst>
          </p:cNvPr>
          <p:cNvSpPr/>
          <p:nvPr/>
        </p:nvSpPr>
        <p:spPr>
          <a:xfrm>
            <a:off x="337352" y="6255991"/>
            <a:ext cx="4998128" cy="4522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ct val="102000"/>
              </a:lnSpc>
              <a:spcAft>
                <a:spcPts val="800"/>
              </a:spcAft>
              <a:buNone/>
            </a:pPr>
            <a:r>
              <a:rPr lang="en-GB" sz="1800">
                <a:effectLst/>
                <a:ea typeface="Times New Roman" panose="02020603050405020304" pitchFamily="18" charset="0"/>
              </a:rPr>
              <a:t>Working </a:t>
            </a:r>
            <a:r>
              <a:rPr lang="en-GB">
                <a:ea typeface="Times New Roman" panose="02020603050405020304" pitchFamily="18" charset="0"/>
              </a:rPr>
              <a:t>closely with internal </a:t>
            </a:r>
            <a:r>
              <a:rPr lang="en-GB" sz="1800">
                <a:effectLst/>
                <a:ea typeface="Times New Roman" panose="02020603050405020304" pitchFamily="18" charset="0"/>
              </a:rPr>
              <a:t>Networks. </a:t>
            </a:r>
          </a:p>
        </p:txBody>
      </p:sp>
      <p:graphicFrame>
        <p:nvGraphicFramePr>
          <p:cNvPr id="7" name="Diagram 6">
            <a:extLst>
              <a:ext uri="{FF2B5EF4-FFF2-40B4-BE49-F238E27FC236}">
                <a16:creationId xmlns:a16="http://schemas.microsoft.com/office/drawing/2014/main" id="{D3E1AD90-EC9E-31B5-FB87-BFA6DF30F492}"/>
              </a:ext>
            </a:extLst>
          </p:cNvPr>
          <p:cNvGraphicFramePr/>
          <p:nvPr>
            <p:extLst>
              <p:ext uri="{D42A27DB-BD31-4B8C-83A1-F6EECF244321}">
                <p14:modId xmlns:p14="http://schemas.microsoft.com/office/powerpoint/2010/main" val="2391876577"/>
              </p:ext>
            </p:extLst>
          </p:nvPr>
        </p:nvGraphicFramePr>
        <p:xfrm>
          <a:off x="1698757" y="131201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Rectangle: Rounded Corners 39">
            <a:extLst>
              <a:ext uri="{FF2B5EF4-FFF2-40B4-BE49-F238E27FC236}">
                <a16:creationId xmlns:a16="http://schemas.microsoft.com/office/drawing/2014/main" id="{CEDC27FD-3EFB-778D-5652-4F8D25F7A29C}"/>
              </a:ext>
            </a:extLst>
          </p:cNvPr>
          <p:cNvSpPr/>
          <p:nvPr/>
        </p:nvSpPr>
        <p:spPr>
          <a:xfrm>
            <a:off x="177551" y="4949646"/>
            <a:ext cx="3574141" cy="7322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nSpc>
                <a:spcPct val="102000"/>
              </a:lnSpc>
              <a:spcAft>
                <a:spcPts val="800"/>
              </a:spcAft>
              <a:buNone/>
            </a:pPr>
            <a:r>
              <a:rPr lang="en-GB" sz="1800"/>
              <a:t>Implementing the National Police Race Action Plan</a:t>
            </a:r>
            <a:r>
              <a:rPr lang="en-GB"/>
              <a:t>.</a:t>
            </a:r>
            <a:endParaRPr lang="en-GB" sz="1800"/>
          </a:p>
        </p:txBody>
      </p:sp>
      <p:sp>
        <p:nvSpPr>
          <p:cNvPr id="41" name="Rectangle: Rounded Corners 40">
            <a:extLst>
              <a:ext uri="{FF2B5EF4-FFF2-40B4-BE49-F238E27FC236}">
                <a16:creationId xmlns:a16="http://schemas.microsoft.com/office/drawing/2014/main" id="{05FE0DA1-B25A-C33D-8A42-A68155E298EF}"/>
              </a:ext>
            </a:extLst>
          </p:cNvPr>
          <p:cNvSpPr/>
          <p:nvPr/>
        </p:nvSpPr>
        <p:spPr>
          <a:xfrm>
            <a:off x="8322211" y="3551088"/>
            <a:ext cx="3532438" cy="931349"/>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ct val="102000"/>
              </a:lnSpc>
              <a:spcAft>
                <a:spcPts val="800"/>
              </a:spcAft>
              <a:buNone/>
            </a:pPr>
            <a:r>
              <a:rPr lang="en-GB">
                <a:effectLst/>
                <a:ea typeface="Times New Roman" panose="02020603050405020304" pitchFamily="18" charset="0"/>
                <a:cs typeface="Times New Roman" panose="02020603050405020304" pitchFamily="18" charset="0"/>
              </a:rPr>
              <a:t>E</a:t>
            </a:r>
            <a:r>
              <a:rPr lang="en-GB" sz="1800">
                <a:effectLst/>
                <a:ea typeface="Times New Roman" panose="02020603050405020304" pitchFamily="18" charset="0"/>
                <a:cs typeface="Times New Roman" panose="02020603050405020304" pitchFamily="18" charset="0"/>
              </a:rPr>
              <a:t>ngagement across the community</a:t>
            </a:r>
            <a:r>
              <a:rPr lang="en-GB">
                <a:ea typeface="Times New Roman" panose="02020603050405020304" pitchFamily="18" charset="0"/>
                <a:cs typeface="Times New Roman" panose="02020603050405020304" pitchFamily="18" charset="0"/>
              </a:rPr>
              <a:t> by multiple means</a:t>
            </a:r>
            <a:endParaRPr lang="en-GB" sz="1800">
              <a:effectLst/>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CD5D410-C21E-290F-3B10-FF4EB898A21E}"/>
              </a:ext>
            </a:extLst>
          </p:cNvPr>
          <p:cNvSpPr/>
          <p:nvPr/>
        </p:nvSpPr>
        <p:spPr>
          <a:xfrm>
            <a:off x="0" y="0"/>
            <a:ext cx="12191999" cy="6858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4B48386-A3A2-F6E0-9592-ECD7BB784ACA}"/>
              </a:ext>
            </a:extLst>
          </p:cNvPr>
          <p:cNvSpPr txBox="1"/>
          <p:nvPr/>
        </p:nvSpPr>
        <p:spPr>
          <a:xfrm>
            <a:off x="581192" y="1176081"/>
            <a:ext cx="9730154" cy="523220"/>
          </a:xfrm>
          <a:prstGeom prst="rect">
            <a:avLst/>
          </a:prstGeom>
          <a:noFill/>
        </p:spPr>
        <p:txBody>
          <a:bodyPr wrap="square" lIns="91440" tIns="45720" rIns="91440" bIns="45720" rtlCol="0" anchor="t">
            <a:spAutoFit/>
          </a:bodyPr>
          <a:lstStyle/>
          <a:p>
            <a:r>
              <a:rPr lang="en-GB" sz="2800" b="1">
                <a:solidFill>
                  <a:schemeClr val="bg1"/>
                </a:solidFill>
                <a:latin typeface="Arial"/>
                <a:cs typeface="Arial"/>
              </a:rPr>
              <a:t>Trust and Confidence</a:t>
            </a:r>
            <a:endParaRPr lang="en-US">
              <a:solidFill>
                <a:schemeClr val="bg1"/>
              </a:solidFill>
            </a:endParaRPr>
          </a:p>
        </p:txBody>
      </p:sp>
      <p:sp>
        <p:nvSpPr>
          <p:cNvPr id="4" name="Oval 3">
            <a:extLst>
              <a:ext uri="{FF2B5EF4-FFF2-40B4-BE49-F238E27FC236}">
                <a16:creationId xmlns:a16="http://schemas.microsoft.com/office/drawing/2014/main" id="{DE479AE4-AEE5-6C7E-903F-49E2635E4314}"/>
              </a:ext>
            </a:extLst>
          </p:cNvPr>
          <p:cNvSpPr/>
          <p:nvPr/>
        </p:nvSpPr>
        <p:spPr>
          <a:xfrm>
            <a:off x="4598066" y="2896270"/>
            <a:ext cx="2411237" cy="2111837"/>
          </a:xfrm>
          <a:prstGeom prst="ellipse">
            <a:avLst/>
          </a:prstGeom>
          <a:solidFill>
            <a:schemeClr val="bg1"/>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Trust concept vector icon. confidence sign illustration. quality symbol  design. 22651483 Vector Art at Vecteezy">
            <a:extLst>
              <a:ext uri="{FF2B5EF4-FFF2-40B4-BE49-F238E27FC236}">
                <a16:creationId xmlns:a16="http://schemas.microsoft.com/office/drawing/2014/main" id="{BB169CB6-D98D-A8B3-DF69-C4A79D43971D}"/>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4542" t="10980" r="3007" b="11275"/>
          <a:stretch/>
        </p:blipFill>
        <p:spPr bwMode="auto">
          <a:xfrm>
            <a:off x="4806396" y="3038257"/>
            <a:ext cx="2044152" cy="1718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rutiny document plan icon in flat style. Review statement vector  illustration on white isolated background. Document with magnifier loupe  business concept. 21534097 Vector Art at Vecteezy">
            <a:extLst>
              <a:ext uri="{FF2B5EF4-FFF2-40B4-BE49-F238E27FC236}">
                <a16:creationId xmlns:a16="http://schemas.microsoft.com/office/drawing/2014/main" id="{7927629D-58CE-4E9F-C815-2FDE5DE68B17}"/>
              </a:ext>
            </a:extLst>
          </p:cNvPr>
          <p:cNvPicPr>
            <a:picLocks noChangeAspect="1" noChangeArrowheads="1"/>
          </p:cNvPicPr>
          <p:nvPr/>
        </p:nvPicPr>
        <p:blipFill>
          <a:blip r:embed="rId8">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929246" y="2129463"/>
            <a:ext cx="616669" cy="7322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60,851 Consultation Icon Royalty-Free Photos and Stock Images |  Shutterstock">
            <a:extLst>
              <a:ext uri="{FF2B5EF4-FFF2-40B4-BE49-F238E27FC236}">
                <a16:creationId xmlns:a16="http://schemas.microsoft.com/office/drawing/2014/main" id="{7001074C-85A8-6743-512F-516E7AD17F8F}"/>
              </a:ext>
            </a:extLst>
          </p:cNvPr>
          <p:cNvPicPr>
            <a:picLocks noChangeAspect="1" noChangeArrowheads="1"/>
          </p:cNvPicPr>
          <p:nvPr/>
        </p:nvPicPr>
        <p:blipFill rotWithShape="1">
          <a:blip r:embed="rId9">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25041" t="26371" r="24279" b="25629"/>
          <a:stretch/>
        </p:blipFill>
        <p:spPr bwMode="auto">
          <a:xfrm>
            <a:off x="5424592" y="1540229"/>
            <a:ext cx="674540" cy="6388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lephone Icon Vector Art, Icons, and Graphics for Free Download">
            <a:extLst>
              <a:ext uri="{FF2B5EF4-FFF2-40B4-BE49-F238E27FC236}">
                <a16:creationId xmlns:a16="http://schemas.microsoft.com/office/drawing/2014/main" id="{E1472106-DE32-348E-0266-542E3C2F2C17}"/>
              </a:ext>
            </a:extLst>
          </p:cNvPr>
          <p:cNvPicPr>
            <a:picLocks noChangeAspect="1" noChangeArrowheads="1"/>
          </p:cNvPicPr>
          <p:nvPr/>
        </p:nvPicPr>
        <p:blipFill rotWithShape="1">
          <a:blip r:embed="rId10">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733" t="17274" r="10486" b="17778"/>
          <a:stretch/>
        </p:blipFill>
        <p:spPr bwMode="auto">
          <a:xfrm>
            <a:off x="6873681" y="2136736"/>
            <a:ext cx="784804" cy="6388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age Icon Images – Browse 26,403 Stock Photos, Vectors, and Video | Adobe  Stock">
            <a:extLst>
              <a:ext uri="{FF2B5EF4-FFF2-40B4-BE49-F238E27FC236}">
                <a16:creationId xmlns:a16="http://schemas.microsoft.com/office/drawing/2014/main" id="{8E916F30-2803-ED21-BC53-3AF560EF5399}"/>
              </a:ext>
            </a:extLst>
          </p:cNvPr>
          <p:cNvPicPr>
            <a:picLocks noChangeAspect="1" noChangeArrowheads="1"/>
          </p:cNvPicPr>
          <p:nvPr/>
        </p:nvPicPr>
        <p:blipFill rotWithShape="1">
          <a:blip r:embed="rId1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20571" t="20205" r="17450" b="21596"/>
          <a:stretch/>
        </p:blipFill>
        <p:spPr bwMode="auto">
          <a:xfrm>
            <a:off x="7491365" y="3626687"/>
            <a:ext cx="830846" cy="7801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ledge Icon Vector Art, Icons, and Graphics for Free Download">
            <a:extLst>
              <a:ext uri="{FF2B5EF4-FFF2-40B4-BE49-F238E27FC236}">
                <a16:creationId xmlns:a16="http://schemas.microsoft.com/office/drawing/2014/main" id="{5E54529B-9E15-57B1-EBC4-08BCB90D19CB}"/>
              </a:ext>
            </a:extLst>
          </p:cNvPr>
          <p:cNvPicPr>
            <a:picLocks noChangeAspect="1" noChangeArrowheads="1"/>
          </p:cNvPicPr>
          <p:nvPr/>
        </p:nvPicPr>
        <p:blipFill>
          <a:blip r:embed="rId1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858037" y="5111659"/>
            <a:ext cx="903034" cy="9030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twork - Free people icons">
            <a:extLst>
              <a:ext uri="{FF2B5EF4-FFF2-40B4-BE49-F238E27FC236}">
                <a16:creationId xmlns:a16="http://schemas.microsoft.com/office/drawing/2014/main" id="{AC7DF13A-E97B-83B0-CB13-E0D6468D909D}"/>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5364136" y="5812079"/>
            <a:ext cx="799420" cy="7994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lan Icon Vector Art, Icons, and Graphics for Free Download">
            <a:extLst>
              <a:ext uri="{FF2B5EF4-FFF2-40B4-BE49-F238E27FC236}">
                <a16:creationId xmlns:a16="http://schemas.microsoft.com/office/drawing/2014/main" id="{ADA370D4-3D27-A614-DE30-9DD2A8F26945}"/>
              </a:ext>
            </a:extLst>
          </p:cNvPr>
          <p:cNvPicPr>
            <a:picLocks noChangeAspect="1" noChangeArrowheads="1"/>
          </p:cNvPicPr>
          <p:nvPr/>
        </p:nvPicPr>
        <p:blipFill rotWithShape="1">
          <a:blip r:embed="rId1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5817" r="15976"/>
          <a:stretch/>
        </p:blipFill>
        <p:spPr bwMode="auto">
          <a:xfrm>
            <a:off x="3958506" y="5093556"/>
            <a:ext cx="564565" cy="8277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mmunity - Free user icons">
            <a:extLst>
              <a:ext uri="{FF2B5EF4-FFF2-40B4-BE49-F238E27FC236}">
                <a16:creationId xmlns:a16="http://schemas.microsoft.com/office/drawing/2014/main" id="{7EAF74A7-F333-B57C-747B-80FDCCDF9759}"/>
              </a:ext>
            </a:extLst>
          </p:cNvPr>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3250360" y="3594492"/>
            <a:ext cx="827714" cy="82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836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EAF79-B011-4B15-B202-6C4925A5A00D}"/>
              </a:ext>
            </a:extLst>
          </p:cNvPr>
          <p:cNvSpPr>
            <a:spLocks noGrp="1"/>
          </p:cNvSpPr>
          <p:nvPr>
            <p:ph type="sldNum" sz="quarter" idx="10"/>
          </p:nvPr>
        </p:nvSpPr>
        <p:spPr/>
        <p:txBody>
          <a:bodyPr/>
          <a:lstStyle/>
          <a:p>
            <a:r>
              <a:rPr lang="en-GB"/>
              <a:t>.</a:t>
            </a:r>
          </a:p>
        </p:txBody>
      </p:sp>
      <p:sp>
        <p:nvSpPr>
          <p:cNvPr id="3" name="Rectangle 2">
            <a:extLst>
              <a:ext uri="{FF2B5EF4-FFF2-40B4-BE49-F238E27FC236}">
                <a16:creationId xmlns:a16="http://schemas.microsoft.com/office/drawing/2014/main" id="{1F249E72-292A-A869-5FDC-9C669CBB8902}"/>
              </a:ext>
            </a:extLst>
          </p:cNvPr>
          <p:cNvSpPr/>
          <p:nvPr/>
        </p:nvSpPr>
        <p:spPr>
          <a:xfrm>
            <a:off x="437029" y="625288"/>
            <a:ext cx="11316821" cy="1165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52169-FD16-4D6C-B77E-5708176C66BE}"/>
              </a:ext>
            </a:extLst>
          </p:cNvPr>
          <p:cNvSpPr/>
          <p:nvPr/>
        </p:nvSpPr>
        <p:spPr>
          <a:xfrm>
            <a:off x="581190" y="1123002"/>
            <a:ext cx="10081120" cy="5317610"/>
          </a:xfrm>
          <a:prstGeom prst="rect">
            <a:avLst/>
          </a:prstGeom>
        </p:spPr>
        <p:txBody>
          <a:bodyPr wrap="square">
            <a:spAutoFit/>
          </a:bodyPr>
          <a:lstStyle/>
          <a:p>
            <a:r>
              <a:rPr lang="en-GB" sz="3200" b="1">
                <a:solidFill>
                  <a:schemeClr val="bg1"/>
                </a:solidFill>
                <a:latin typeface="Arial" pitchFamily="34" charset="0"/>
                <a:cs typeface="Arial" pitchFamily="34" charset="0"/>
              </a:rPr>
              <a:t>Engagement with communities </a:t>
            </a:r>
          </a:p>
          <a:p>
            <a:pPr lvl="1"/>
            <a:endParaRPr lang="en-GB" sz="2400" b="1">
              <a:solidFill>
                <a:srgbClr val="003057"/>
              </a:solidFill>
              <a:latin typeface="Arial" pitchFamily="34" charset="0"/>
              <a:cs typeface="Arial" pitchFamily="34" charset="0"/>
            </a:endParaRP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24 / 7 / 365 on-call communications supporting operational policing</a:t>
            </a: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51 social media channels. 4 central and 47 local, mirroring local police areas</a:t>
            </a: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Neighbourhood Link e-mail update and survey c.43k users</a:t>
            </a: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Local beat priorities updates on our website #YouSaidWeDid</a:t>
            </a: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Engagement standards set for surgeries, parish council meetings etc, newsletters and local updates</a:t>
            </a:r>
          </a:p>
          <a:p>
            <a:pPr marL="800100" lvl="1" indent="-342900">
              <a:lnSpc>
                <a:spcPct val="150000"/>
              </a:lnSpc>
              <a:buFont typeface="Wingdings" panose="05000000000000000000" pitchFamily="2" charset="2"/>
              <a:buChar char="§"/>
            </a:pPr>
            <a:r>
              <a:rPr lang="en-GB" sz="2400">
                <a:solidFill>
                  <a:srgbClr val="003057"/>
                </a:solidFill>
                <a:latin typeface="Arial" pitchFamily="34" charset="0"/>
                <a:cs typeface="Arial" pitchFamily="34" charset="0"/>
              </a:rPr>
              <a:t>Survey regime to evaluate and learn</a:t>
            </a:r>
            <a:endParaRPr lang="en-GB" sz="2000">
              <a:solidFill>
                <a:srgbClr val="003057"/>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B7BC0149-43A0-4F6A-8D76-849D120AAA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0945" y="704638"/>
            <a:ext cx="911229" cy="5616624"/>
          </a:xfrm>
          <a:prstGeom prst="rect">
            <a:avLst/>
          </a:prstGeom>
        </p:spPr>
      </p:pic>
    </p:spTree>
    <p:extLst>
      <p:ext uri="{BB962C8B-B14F-4D97-AF65-F5344CB8AC3E}">
        <p14:creationId xmlns:p14="http://schemas.microsoft.com/office/powerpoint/2010/main" val="2038588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B80735-80F9-8B2E-2013-2DC2751B61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85126-1923-4BB8-BB39-FD23E54F5C48}" type="slidenum">
              <a:rPr kumimoji="0" lang="en-GB" sz="1150" b="1" i="0" u="none" strike="noStrike" kern="1200" cap="none" spc="0" normalizeH="0" baseline="0" noProof="0" smtClean="0">
                <a:ln>
                  <a:noFill/>
                </a:ln>
                <a:solidFill>
                  <a:srgbClr val="00305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150" b="1" i="0" u="none" strike="noStrike" kern="1200" cap="none" spc="0" normalizeH="0" baseline="0" noProof="0">
              <a:ln>
                <a:noFill/>
              </a:ln>
              <a:solidFill>
                <a:srgbClr val="003057"/>
              </a:solidFill>
              <a:effectLst/>
              <a:uLnTx/>
              <a:uFillTx/>
              <a:latin typeface="Arial" pitchFamily="34" charset="0"/>
              <a:ea typeface="+mn-ea"/>
              <a:cs typeface="Arial" pitchFamily="34" charset="0"/>
            </a:endParaRPr>
          </a:p>
        </p:txBody>
      </p:sp>
      <p:pic>
        <p:nvPicPr>
          <p:cNvPr id="3" name="Picture 2" descr="A blue and black background with text&#10;&#10;Description automatically generated">
            <a:extLst>
              <a:ext uri="{FF2B5EF4-FFF2-40B4-BE49-F238E27FC236}">
                <a16:creationId xmlns:a16="http://schemas.microsoft.com/office/drawing/2014/main" id="{17A626BF-5AE9-FD4B-3B47-4F2561FD4343}"/>
              </a:ext>
            </a:extLst>
          </p:cNvPr>
          <p:cNvPicPr>
            <a:picLocks noChangeAspect="1"/>
          </p:cNvPicPr>
          <p:nvPr/>
        </p:nvPicPr>
        <p:blipFill>
          <a:blip r:embed="rId2"/>
          <a:stretch>
            <a:fillRect/>
          </a:stretch>
        </p:blipFill>
        <p:spPr>
          <a:xfrm>
            <a:off x="0" y="11958"/>
            <a:ext cx="12196416" cy="6854962"/>
          </a:xfrm>
          <a:prstGeom prst="rect">
            <a:avLst/>
          </a:prstGeom>
        </p:spPr>
      </p:pic>
    </p:spTree>
    <p:extLst>
      <p:ext uri="{BB962C8B-B14F-4D97-AF65-F5344CB8AC3E}">
        <p14:creationId xmlns:p14="http://schemas.microsoft.com/office/powerpoint/2010/main" val="187715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483923" y="2572987"/>
            <a:ext cx="47303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Questions?</a:t>
            </a:r>
          </a:p>
        </p:txBody>
      </p:sp>
      <p:grpSp>
        <p:nvGrpSpPr>
          <p:cNvPr id="9" name="Group 8">
            <a:extLst>
              <a:ext uri="{FF2B5EF4-FFF2-40B4-BE49-F238E27FC236}">
                <a16:creationId xmlns:a16="http://schemas.microsoft.com/office/drawing/2014/main" id="{BDB8BDA9-9B77-E58C-515F-F1BDE14F8D41}"/>
              </a:ext>
            </a:extLst>
          </p:cNvPr>
          <p:cNvGrpSpPr/>
          <p:nvPr/>
        </p:nvGrpSpPr>
        <p:grpSpPr>
          <a:xfrm>
            <a:off x="10302368" y="5723259"/>
            <a:ext cx="1745449" cy="982906"/>
            <a:chOff x="10302368" y="5723259"/>
            <a:chExt cx="1745449" cy="982906"/>
          </a:xfrm>
        </p:grpSpPr>
        <p:pic>
          <p:nvPicPr>
            <p:cNvPr id="5" name="Picture 4" descr="A logo of a police officer&#10;&#10;Description automatically generated">
              <a:extLst>
                <a:ext uri="{FF2B5EF4-FFF2-40B4-BE49-F238E27FC236}">
                  <a16:creationId xmlns:a16="http://schemas.microsoft.com/office/drawing/2014/main" id="{F38AC567-E18E-9410-A0A4-3650BFCBAAD2}"/>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302368" y="5724274"/>
              <a:ext cx="871429" cy="981891"/>
            </a:xfrm>
            <a:prstGeom prst="rect">
              <a:avLst/>
            </a:prstGeom>
            <a:noFill/>
          </p:spPr>
        </p:pic>
        <p:pic>
          <p:nvPicPr>
            <p:cNvPr id="8" name="Picture 7" descr="A logo of a police commission&#10;&#10;Description automatically generated">
              <a:extLst>
                <a:ext uri="{FF2B5EF4-FFF2-40B4-BE49-F238E27FC236}">
                  <a16:creationId xmlns:a16="http://schemas.microsoft.com/office/drawing/2014/main" id="{92D4C3C5-C215-F1B4-4262-7325B2E86920}"/>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3"/>
            <a:stretch/>
          </p:blipFill>
          <p:spPr bwMode="auto">
            <a:xfrm>
              <a:off x="11173797" y="5723259"/>
              <a:ext cx="874020" cy="865169"/>
            </a:xfrm>
            <a:prstGeom prst="rect">
              <a:avLst/>
            </a:prstGeom>
            <a:noFill/>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6784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3B4B3E-5F19-A8CF-7E10-1C07D41032F5}"/>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80A42E8-FC70-95ED-1D61-86EBB174F5FB}"/>
              </a:ext>
            </a:extLst>
          </p:cNvPr>
          <p:cNvSpPr txBox="1"/>
          <p:nvPr/>
        </p:nvSpPr>
        <p:spPr>
          <a:xfrm>
            <a:off x="488146" y="868850"/>
            <a:ext cx="7385538" cy="523220"/>
          </a:xfrm>
          <a:prstGeom prst="rect">
            <a:avLst/>
          </a:prstGeom>
          <a:noFill/>
        </p:spPr>
        <p:txBody>
          <a:bodyPr wrap="square">
            <a:spAutoFit/>
          </a:bodyPr>
          <a:lstStyle/>
          <a:p>
            <a:r>
              <a:rPr lang="en-GB" sz="2800" b="1">
                <a:solidFill>
                  <a:srgbClr val="002060"/>
                </a:solidFill>
                <a:latin typeface="Arial" panose="020B0604020202020204" pitchFamily="34" charset="0"/>
                <a:cs typeface="Arial" panose="020B0604020202020204" pitchFamily="34" charset="0"/>
              </a:rPr>
              <a:t>Key Legislation</a:t>
            </a:r>
          </a:p>
        </p:txBody>
      </p:sp>
      <p:grpSp>
        <p:nvGrpSpPr>
          <p:cNvPr id="1083" name="Group 1082">
            <a:extLst>
              <a:ext uri="{FF2B5EF4-FFF2-40B4-BE49-F238E27FC236}">
                <a16:creationId xmlns:a16="http://schemas.microsoft.com/office/drawing/2014/main" id="{E412B96C-C18D-4083-D051-C6E272B23C3E}"/>
              </a:ext>
            </a:extLst>
          </p:cNvPr>
          <p:cNvGrpSpPr/>
          <p:nvPr/>
        </p:nvGrpSpPr>
        <p:grpSpPr>
          <a:xfrm>
            <a:off x="1899947" y="528045"/>
            <a:ext cx="8392106" cy="6088293"/>
            <a:chOff x="1899947" y="528045"/>
            <a:chExt cx="8392106" cy="6088293"/>
          </a:xfrm>
        </p:grpSpPr>
        <p:grpSp>
          <p:nvGrpSpPr>
            <p:cNvPr id="1079" name="Group 1078">
              <a:extLst>
                <a:ext uri="{FF2B5EF4-FFF2-40B4-BE49-F238E27FC236}">
                  <a16:creationId xmlns:a16="http://schemas.microsoft.com/office/drawing/2014/main" id="{C50E6DDD-8623-E62B-A30C-7BA043C8D375}"/>
                </a:ext>
              </a:extLst>
            </p:cNvPr>
            <p:cNvGrpSpPr/>
            <p:nvPr/>
          </p:nvGrpSpPr>
          <p:grpSpPr>
            <a:xfrm>
              <a:off x="1899947" y="528045"/>
              <a:ext cx="8392106" cy="6088293"/>
              <a:chOff x="1872342" y="562878"/>
              <a:chExt cx="8392106" cy="6088293"/>
            </a:xfrm>
          </p:grpSpPr>
          <p:pic>
            <p:nvPicPr>
              <p:cNvPr id="1073" name="Picture 1072">
                <a:extLst>
                  <a:ext uri="{FF2B5EF4-FFF2-40B4-BE49-F238E27FC236}">
                    <a16:creationId xmlns:a16="http://schemas.microsoft.com/office/drawing/2014/main" id="{2097F293-DD53-6194-DAA1-89E99AD12FCD}"/>
                  </a:ext>
                </a:extLst>
              </p:cNvPr>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33135" t="17419" r="15774" b="11264"/>
              <a:stretch/>
            </p:blipFill>
            <p:spPr>
              <a:xfrm>
                <a:off x="2410651" y="629700"/>
                <a:ext cx="7108443" cy="6021471"/>
              </a:xfrm>
              <a:prstGeom prst="rect">
                <a:avLst/>
              </a:prstGeom>
            </p:spPr>
          </p:pic>
          <p:sp>
            <p:nvSpPr>
              <p:cNvPr id="1075" name="Rectangle 1074">
                <a:extLst>
                  <a:ext uri="{FF2B5EF4-FFF2-40B4-BE49-F238E27FC236}">
                    <a16:creationId xmlns:a16="http://schemas.microsoft.com/office/drawing/2014/main" id="{D57B4025-DFBD-59BD-FCA0-C1758B3E6959}"/>
                  </a:ext>
                </a:extLst>
              </p:cNvPr>
              <p:cNvSpPr/>
              <p:nvPr/>
            </p:nvSpPr>
            <p:spPr>
              <a:xfrm>
                <a:off x="2231215" y="2349573"/>
                <a:ext cx="1601125" cy="8309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Rectangle 1075">
                <a:extLst>
                  <a:ext uri="{FF2B5EF4-FFF2-40B4-BE49-F238E27FC236}">
                    <a16:creationId xmlns:a16="http://schemas.microsoft.com/office/drawing/2014/main" id="{83A02083-6078-C0FF-2A40-53EF7A4010AE}"/>
                  </a:ext>
                </a:extLst>
              </p:cNvPr>
              <p:cNvSpPr/>
              <p:nvPr/>
            </p:nvSpPr>
            <p:spPr>
              <a:xfrm>
                <a:off x="1872342" y="2726473"/>
                <a:ext cx="1601125" cy="8309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Rectangle 1076">
                <a:extLst>
                  <a:ext uri="{FF2B5EF4-FFF2-40B4-BE49-F238E27FC236}">
                    <a16:creationId xmlns:a16="http://schemas.microsoft.com/office/drawing/2014/main" id="{0A4CBC87-7DC0-5092-0006-4780F25030C1}"/>
                  </a:ext>
                </a:extLst>
              </p:cNvPr>
              <p:cNvSpPr/>
              <p:nvPr/>
            </p:nvSpPr>
            <p:spPr>
              <a:xfrm>
                <a:off x="8359662" y="562878"/>
                <a:ext cx="1904786" cy="2223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80" name="Oval 1079">
              <a:extLst>
                <a:ext uri="{FF2B5EF4-FFF2-40B4-BE49-F238E27FC236}">
                  <a16:creationId xmlns:a16="http://schemas.microsoft.com/office/drawing/2014/main" id="{3E59F6E5-BAE2-D262-9AF6-9BCF1F0A2141}"/>
                </a:ext>
              </a:extLst>
            </p:cNvPr>
            <p:cNvSpPr/>
            <p:nvPr/>
          </p:nvSpPr>
          <p:spPr>
            <a:xfrm>
              <a:off x="4768229" y="911687"/>
              <a:ext cx="2889908" cy="2416628"/>
            </a:xfrm>
            <a:prstGeom prst="ellipse">
              <a:avLst/>
            </a:prstGeom>
            <a:solidFill>
              <a:srgbClr val="949E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a:t>Police Reform and Social Responsibility Act 2011</a:t>
              </a:r>
              <a:endParaRPr lang="en-US" sz="2400"/>
            </a:p>
          </p:txBody>
        </p:sp>
        <p:sp>
          <p:nvSpPr>
            <p:cNvPr id="1081" name="Oval 1080">
              <a:extLst>
                <a:ext uri="{FF2B5EF4-FFF2-40B4-BE49-F238E27FC236}">
                  <a16:creationId xmlns:a16="http://schemas.microsoft.com/office/drawing/2014/main" id="{86DC0833-53A5-05BF-6C42-75E8BA2B60D8}"/>
                </a:ext>
              </a:extLst>
            </p:cNvPr>
            <p:cNvSpPr/>
            <p:nvPr/>
          </p:nvSpPr>
          <p:spPr>
            <a:xfrm>
              <a:off x="6347050" y="3764011"/>
              <a:ext cx="2889908" cy="2334703"/>
            </a:xfrm>
            <a:prstGeom prst="ellipse">
              <a:avLst/>
            </a:prstGeom>
            <a:solidFill>
              <a:srgbClr val="687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a:latin typeface="Arial" panose="020B0604020202020204" pitchFamily="34" charset="0"/>
                  <a:cs typeface="Arial" panose="020B0604020202020204" pitchFamily="34" charset="0"/>
                </a:rPr>
                <a:t>Police Act 1996</a:t>
              </a:r>
              <a:endParaRPr lang="en-US" sz="2400">
                <a:latin typeface="Arial" panose="020B0604020202020204" pitchFamily="34" charset="0"/>
                <a:cs typeface="Arial" panose="020B0604020202020204" pitchFamily="34" charset="0"/>
              </a:endParaRPr>
            </a:p>
          </p:txBody>
        </p:sp>
        <p:sp>
          <p:nvSpPr>
            <p:cNvPr id="1082" name="Oval 1081">
              <a:extLst>
                <a:ext uri="{FF2B5EF4-FFF2-40B4-BE49-F238E27FC236}">
                  <a16:creationId xmlns:a16="http://schemas.microsoft.com/office/drawing/2014/main" id="{F1428C07-8EA6-D82A-8DEA-3C7253E681C4}"/>
                </a:ext>
              </a:extLst>
            </p:cNvPr>
            <p:cNvSpPr/>
            <p:nvPr/>
          </p:nvSpPr>
          <p:spPr>
            <a:xfrm>
              <a:off x="3407369" y="3855341"/>
              <a:ext cx="2585108" cy="2416628"/>
            </a:xfrm>
            <a:prstGeom prst="ellipse">
              <a:avLst/>
            </a:prstGeom>
            <a:solidFill>
              <a:srgbClr val="8E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a:t>Policing Protocol 2023</a:t>
              </a:r>
              <a:endParaRPr lang="en-US" sz="2400"/>
            </a:p>
          </p:txBody>
        </p:sp>
        <p:sp>
          <p:nvSpPr>
            <p:cNvPr id="1064" name="Oval 1063">
              <a:extLst>
                <a:ext uri="{FF2B5EF4-FFF2-40B4-BE49-F238E27FC236}">
                  <a16:creationId xmlns:a16="http://schemas.microsoft.com/office/drawing/2014/main" id="{C5CE4104-6CDC-6F00-53EE-D104A514143F}"/>
                </a:ext>
              </a:extLst>
            </p:cNvPr>
            <p:cNvSpPr/>
            <p:nvPr/>
          </p:nvSpPr>
          <p:spPr>
            <a:xfrm>
              <a:off x="5032588" y="2953501"/>
              <a:ext cx="2110154" cy="2110154"/>
            </a:xfrm>
            <a:prstGeom prst="ellipse">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Legislation Icon Images – Browse 76,836 Stock Photos, Vectors, and Video |  Adobe Stock">
              <a:extLst>
                <a:ext uri="{FF2B5EF4-FFF2-40B4-BE49-F238E27FC236}">
                  <a16:creationId xmlns:a16="http://schemas.microsoft.com/office/drawing/2014/main" id="{81D23378-242E-8809-9229-4BD6EE64F831}"/>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0940" t="19743" r="22649" b="19743"/>
            <a:stretch/>
          </p:blipFill>
          <p:spPr bwMode="auto">
            <a:xfrm>
              <a:off x="5325665" y="3056049"/>
              <a:ext cx="1641231" cy="1760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63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5133BF9-E110-8434-D60F-6F07BAC47979}"/>
              </a:ext>
            </a:extLst>
          </p:cNvPr>
          <p:cNvGrpSpPr/>
          <p:nvPr/>
        </p:nvGrpSpPr>
        <p:grpSpPr>
          <a:xfrm>
            <a:off x="849086" y="696686"/>
            <a:ext cx="9808029" cy="5964946"/>
            <a:chOff x="849086" y="696686"/>
            <a:chExt cx="9808029" cy="5964946"/>
          </a:xfrm>
        </p:grpSpPr>
        <p:grpSp>
          <p:nvGrpSpPr>
            <p:cNvPr id="18" name="Group 17">
              <a:extLst>
                <a:ext uri="{FF2B5EF4-FFF2-40B4-BE49-F238E27FC236}">
                  <a16:creationId xmlns:a16="http://schemas.microsoft.com/office/drawing/2014/main" id="{4E0BB10C-DFB8-E132-93B4-9A7F17F1D6B1}"/>
                </a:ext>
              </a:extLst>
            </p:cNvPr>
            <p:cNvGrpSpPr/>
            <p:nvPr/>
          </p:nvGrpSpPr>
          <p:grpSpPr>
            <a:xfrm>
              <a:off x="849086" y="696686"/>
              <a:ext cx="9808029" cy="5964946"/>
              <a:chOff x="849086" y="696686"/>
              <a:chExt cx="9808029" cy="5964946"/>
            </a:xfrm>
          </p:grpSpPr>
          <p:pic>
            <p:nvPicPr>
              <p:cNvPr id="5" name="Picture 4">
                <a:extLst>
                  <a:ext uri="{FF2B5EF4-FFF2-40B4-BE49-F238E27FC236}">
                    <a16:creationId xmlns:a16="http://schemas.microsoft.com/office/drawing/2014/main" id="{CD8956A3-33E1-D25E-0F18-5D451E3A03CF}"/>
                  </a:ext>
                </a:extLst>
              </p:cNvPr>
              <p:cNvPicPr>
                <a:picLocks noChangeAspect="1"/>
              </p:cNvPicPr>
              <p:nvPr/>
            </p:nvPicPr>
            <p:blipFill rotWithShape="1">
              <a:blip r:embed="rId2"/>
              <a:srcRect l="15377" t="20317" r="19047" b="15872"/>
              <a:stretch/>
            </p:blipFill>
            <p:spPr>
              <a:xfrm>
                <a:off x="849086" y="696686"/>
                <a:ext cx="9808029" cy="5964946"/>
              </a:xfrm>
              <a:prstGeom prst="rect">
                <a:avLst/>
              </a:prstGeom>
            </p:spPr>
          </p:pic>
          <p:sp>
            <p:nvSpPr>
              <p:cNvPr id="8" name="Rectangle 7">
                <a:extLst>
                  <a:ext uri="{FF2B5EF4-FFF2-40B4-BE49-F238E27FC236}">
                    <a16:creationId xmlns:a16="http://schemas.microsoft.com/office/drawing/2014/main" id="{626474C8-DA53-FB3E-1A5F-8D57EA234919}"/>
                  </a:ext>
                </a:extLst>
              </p:cNvPr>
              <p:cNvSpPr/>
              <p:nvPr/>
            </p:nvSpPr>
            <p:spPr>
              <a:xfrm>
                <a:off x="2558143" y="878418"/>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7F40CF3-9D0F-EA8B-0F86-0A8A8539AB91}"/>
                  </a:ext>
                </a:extLst>
              </p:cNvPr>
              <p:cNvSpPr/>
              <p:nvPr/>
            </p:nvSpPr>
            <p:spPr>
              <a:xfrm>
                <a:off x="2558143" y="3164418"/>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3BB141F-EBE0-6704-B146-314BFDC4899B}"/>
                  </a:ext>
                </a:extLst>
              </p:cNvPr>
              <p:cNvSpPr/>
              <p:nvPr/>
            </p:nvSpPr>
            <p:spPr>
              <a:xfrm>
                <a:off x="2688771" y="5450418"/>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41B4EE-39F6-29D3-01A1-31A43FFC2EF1}"/>
                  </a:ext>
                </a:extLst>
              </p:cNvPr>
              <p:cNvSpPr/>
              <p:nvPr/>
            </p:nvSpPr>
            <p:spPr>
              <a:xfrm>
                <a:off x="7358743" y="965504"/>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BB2D85C-00CB-0663-B5D3-57CCB4125185}"/>
                  </a:ext>
                </a:extLst>
              </p:cNvPr>
              <p:cNvSpPr/>
              <p:nvPr/>
            </p:nvSpPr>
            <p:spPr>
              <a:xfrm>
                <a:off x="7554686" y="3164418"/>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E353F21-3CA9-AFC2-1738-F10B5D54B39E}"/>
                  </a:ext>
                </a:extLst>
              </p:cNvPr>
              <p:cNvSpPr/>
              <p:nvPr/>
            </p:nvSpPr>
            <p:spPr>
              <a:xfrm>
                <a:off x="7445827" y="5632150"/>
                <a:ext cx="2917371" cy="86329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1E7287B-3C1E-25A7-0C17-005C16EBDB5C}"/>
                  </a:ext>
                </a:extLst>
              </p:cNvPr>
              <p:cNvSpPr/>
              <p:nvPr/>
            </p:nvSpPr>
            <p:spPr>
              <a:xfrm>
                <a:off x="2558142" y="2021418"/>
                <a:ext cx="2917371" cy="86329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6E3E9C2-1F91-5DA3-3BE9-BD4BAB676F39}"/>
                  </a:ext>
                </a:extLst>
              </p:cNvPr>
              <p:cNvSpPr/>
              <p:nvPr/>
            </p:nvSpPr>
            <p:spPr>
              <a:xfrm>
                <a:off x="2449285" y="4343643"/>
                <a:ext cx="2917371" cy="86329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DE52E87-4D1C-2637-455F-0CD89F6E84F1}"/>
                  </a:ext>
                </a:extLst>
              </p:cNvPr>
              <p:cNvSpPr/>
              <p:nvPr/>
            </p:nvSpPr>
            <p:spPr>
              <a:xfrm>
                <a:off x="7445826" y="2021418"/>
                <a:ext cx="2917371" cy="86329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53FD7B5-5181-A2F6-49A0-B1CDDEB83DCC}"/>
                  </a:ext>
                </a:extLst>
              </p:cNvPr>
              <p:cNvSpPr/>
              <p:nvPr/>
            </p:nvSpPr>
            <p:spPr>
              <a:xfrm>
                <a:off x="7456708" y="4464053"/>
                <a:ext cx="2917371" cy="86329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926B9249-56B3-ABFE-9897-58529DC5E27B}"/>
                </a:ext>
              </a:extLst>
            </p:cNvPr>
            <p:cNvSpPr txBox="1"/>
            <p:nvPr/>
          </p:nvSpPr>
          <p:spPr>
            <a:xfrm>
              <a:off x="7282536" y="940408"/>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Setting a police and crime plan</a:t>
              </a:r>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34EE479-FD0D-39BB-10F2-0B52B1DD7E89}"/>
                </a:ext>
              </a:extLst>
            </p:cNvPr>
            <p:cNvSpPr txBox="1"/>
            <p:nvPr/>
          </p:nvSpPr>
          <p:spPr>
            <a:xfrm>
              <a:off x="2449284" y="977738"/>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Holding the Chief Constable to Account</a:t>
              </a:r>
              <a:endParaRPr lang="en-GB" sz="20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213D3EF-0168-D2D5-1FF6-7FF36ED9002A}"/>
                </a:ext>
              </a:extLst>
            </p:cNvPr>
            <p:cNvSpPr txBox="1"/>
            <p:nvPr/>
          </p:nvSpPr>
          <p:spPr>
            <a:xfrm>
              <a:off x="2449284" y="2156963"/>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Commissioning Services for Victims</a:t>
              </a:r>
              <a:endParaRPr lang="en-GB" sz="2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805D703-2C1A-E614-D767-29FC1E888742}"/>
                </a:ext>
              </a:extLst>
            </p:cNvPr>
            <p:cNvSpPr txBox="1"/>
            <p:nvPr/>
          </p:nvSpPr>
          <p:spPr>
            <a:xfrm>
              <a:off x="2449284" y="3286162"/>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Securing an Efficient and Effective Police Force</a:t>
              </a:r>
              <a:endParaRPr lang="en-GB"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3952DBB-0E13-6EC8-ECC6-88A0B11E9C65}"/>
                </a:ext>
              </a:extLst>
            </p:cNvPr>
            <p:cNvSpPr txBox="1"/>
            <p:nvPr/>
          </p:nvSpPr>
          <p:spPr>
            <a:xfrm>
              <a:off x="2449284" y="4650809"/>
              <a:ext cx="3091543" cy="400110"/>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Complaint Review Body</a:t>
              </a:r>
              <a:endParaRPr lang="en-GB"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1F85138-67A4-D68D-280B-E5086E2FDED0}"/>
                </a:ext>
              </a:extLst>
            </p:cNvPr>
            <p:cNvSpPr txBox="1"/>
            <p:nvPr/>
          </p:nvSpPr>
          <p:spPr>
            <a:xfrm>
              <a:off x="2449284" y="5605828"/>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Convening Partners to meet local priorities</a:t>
              </a:r>
              <a:endParaRPr lang="en-GB"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41BED03-6144-36EA-B68D-2060028522B6}"/>
                </a:ext>
              </a:extLst>
            </p:cNvPr>
            <p:cNvSpPr txBox="1"/>
            <p:nvPr/>
          </p:nvSpPr>
          <p:spPr>
            <a:xfrm>
              <a:off x="7282536" y="3297282"/>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Determining precept and budgets</a:t>
              </a:r>
              <a:endParaRPr lang="en-GB" sz="2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435751E-A899-BFB4-F02B-FFB6D903D849}"/>
                </a:ext>
              </a:extLst>
            </p:cNvPr>
            <p:cNvSpPr txBox="1"/>
            <p:nvPr/>
          </p:nvSpPr>
          <p:spPr>
            <a:xfrm>
              <a:off x="7282536" y="4432446"/>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Providing a strong voice for the public</a:t>
              </a:r>
              <a:endParaRPr lang="en-GB" sz="20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05AE7DA-4E61-C08A-1174-1AE8F92E4E29}"/>
                </a:ext>
              </a:extLst>
            </p:cNvPr>
            <p:cNvSpPr txBox="1"/>
            <p:nvPr/>
          </p:nvSpPr>
          <p:spPr>
            <a:xfrm>
              <a:off x="7282536" y="5682896"/>
              <a:ext cx="3091543" cy="400110"/>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Hiring a Chief Constable</a:t>
              </a:r>
              <a:endParaRPr lang="en-GB" sz="20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1E88367-C36E-6B04-85C0-3F5F753DC884}"/>
                </a:ext>
              </a:extLst>
            </p:cNvPr>
            <p:cNvSpPr txBox="1"/>
            <p:nvPr/>
          </p:nvSpPr>
          <p:spPr>
            <a:xfrm>
              <a:off x="7282536" y="2158189"/>
              <a:ext cx="3091543" cy="707886"/>
            </a:xfrm>
            <a:prstGeom prst="rect">
              <a:avLst/>
            </a:prstGeom>
            <a:noFill/>
          </p:spPr>
          <p:txBody>
            <a:bodyPr wrap="square">
              <a:spAutoFit/>
            </a:bodyPr>
            <a:lstStyle/>
            <a:p>
              <a:r>
                <a:rPr lang="en-GB" sz="2000" kern="1200">
                  <a:latin typeface="Arial" panose="020B0604020202020204" pitchFamily="34" charset="0"/>
                  <a:cs typeface="Arial" panose="020B0604020202020204" pitchFamily="34" charset="0"/>
                </a:rPr>
                <a:t>Balancing local need and national priorities</a:t>
              </a:r>
              <a:endParaRPr lang="en-GB"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7037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8" name="Group 1037">
            <a:extLst>
              <a:ext uri="{FF2B5EF4-FFF2-40B4-BE49-F238E27FC236}">
                <a16:creationId xmlns:a16="http://schemas.microsoft.com/office/drawing/2014/main" id="{1A4DFF39-AFC9-7C30-8C7C-D2D6867F31CF}"/>
              </a:ext>
            </a:extLst>
          </p:cNvPr>
          <p:cNvGrpSpPr/>
          <p:nvPr/>
        </p:nvGrpSpPr>
        <p:grpSpPr>
          <a:xfrm>
            <a:off x="4133343" y="3950696"/>
            <a:ext cx="1267172" cy="2522838"/>
            <a:chOff x="4213051" y="3974080"/>
            <a:chExt cx="1267172" cy="2522838"/>
          </a:xfrm>
        </p:grpSpPr>
        <p:grpSp>
          <p:nvGrpSpPr>
            <p:cNvPr id="10" name="Group 9">
              <a:extLst>
                <a:ext uri="{FF2B5EF4-FFF2-40B4-BE49-F238E27FC236}">
                  <a16:creationId xmlns:a16="http://schemas.microsoft.com/office/drawing/2014/main" id="{1E656976-5C97-542F-001E-2A07CD95CB46}"/>
                </a:ext>
              </a:extLst>
            </p:cNvPr>
            <p:cNvGrpSpPr/>
            <p:nvPr/>
          </p:nvGrpSpPr>
          <p:grpSpPr>
            <a:xfrm>
              <a:off x="4213051" y="3974080"/>
              <a:ext cx="1267172" cy="2522838"/>
              <a:chOff x="1540477" y="3698790"/>
              <a:chExt cx="999714" cy="2522838"/>
            </a:xfrm>
          </p:grpSpPr>
          <p:pic>
            <p:nvPicPr>
              <p:cNvPr id="11" name="Picture 2" descr="Pillar Royalty Free Vector Image - VectorStock">
                <a:extLst>
                  <a:ext uri="{FF2B5EF4-FFF2-40B4-BE49-F238E27FC236}">
                    <a16:creationId xmlns:a16="http://schemas.microsoft.com/office/drawing/2014/main" id="{41D05D0F-B769-4EED-0C51-5AA721C885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12AEDDF-A379-3489-54AD-A1FE4AAC8266}"/>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1232DE20-0A17-6A29-8641-99FC6B5E420F}"/>
                </a:ext>
              </a:extLst>
            </p:cNvPr>
            <p:cNvSpPr txBox="1"/>
            <p:nvPr/>
          </p:nvSpPr>
          <p:spPr>
            <a:xfrm rot="16200000">
              <a:off x="3906976" y="4963530"/>
              <a:ext cx="1811796" cy="553998"/>
            </a:xfrm>
            <a:prstGeom prst="rect">
              <a:avLst/>
            </a:prstGeom>
            <a:noFill/>
          </p:spPr>
          <p:txBody>
            <a:bodyPr wrap="square" rtlCol="0">
              <a:spAutoFit/>
            </a:bodyPr>
            <a:lstStyle/>
            <a:p>
              <a:pPr lvl="0" algn="ctr"/>
              <a:r>
                <a:rPr lang="en-GB" sz="1450" kern="1200">
                  <a:solidFill>
                    <a:prstClr val="black">
                      <a:hueOff val="0"/>
                      <a:satOff val="0"/>
                      <a:lumOff val="0"/>
                      <a:alphaOff val="0"/>
                    </a:prstClr>
                  </a:solidFill>
                  <a:latin typeface="Gill Sans MT" panose="020B0502020104020203"/>
                  <a:ea typeface="+mn-ea"/>
                  <a:cs typeface="+mn-cs"/>
                </a:rPr>
                <a:t>Securing an effective, efficient police force </a:t>
              </a:r>
              <a:endParaRPr lang="en-US" sz="1450" kern="1200">
                <a:solidFill>
                  <a:prstClr val="black">
                    <a:hueOff val="0"/>
                    <a:satOff val="0"/>
                    <a:lumOff val="0"/>
                    <a:alphaOff val="0"/>
                  </a:prstClr>
                </a:solidFill>
                <a:latin typeface="Gill Sans MT" panose="020B0502020104020203"/>
                <a:ea typeface="+mn-ea"/>
                <a:cs typeface="+mn-cs"/>
              </a:endParaRPr>
            </a:p>
          </p:txBody>
        </p:sp>
      </p:grpSp>
      <p:grpSp>
        <p:nvGrpSpPr>
          <p:cNvPr id="1035" name="Group 1034">
            <a:extLst>
              <a:ext uri="{FF2B5EF4-FFF2-40B4-BE49-F238E27FC236}">
                <a16:creationId xmlns:a16="http://schemas.microsoft.com/office/drawing/2014/main" id="{2E3FBC93-C6F9-E8B4-474C-E1387FD64F09}"/>
              </a:ext>
            </a:extLst>
          </p:cNvPr>
          <p:cNvGrpSpPr/>
          <p:nvPr/>
        </p:nvGrpSpPr>
        <p:grpSpPr>
          <a:xfrm>
            <a:off x="180045" y="3950696"/>
            <a:ext cx="1267172" cy="2522838"/>
            <a:chOff x="307579" y="3974080"/>
            <a:chExt cx="1267172" cy="2522838"/>
          </a:xfrm>
        </p:grpSpPr>
        <p:grpSp>
          <p:nvGrpSpPr>
            <p:cNvPr id="3" name="Group 2">
              <a:extLst>
                <a:ext uri="{FF2B5EF4-FFF2-40B4-BE49-F238E27FC236}">
                  <a16:creationId xmlns:a16="http://schemas.microsoft.com/office/drawing/2014/main" id="{31C311CC-F392-BB55-1E3E-A117E2544553}"/>
                </a:ext>
              </a:extLst>
            </p:cNvPr>
            <p:cNvGrpSpPr/>
            <p:nvPr/>
          </p:nvGrpSpPr>
          <p:grpSpPr>
            <a:xfrm>
              <a:off x="307579" y="3974080"/>
              <a:ext cx="1267172" cy="2522838"/>
              <a:chOff x="1540477" y="3698790"/>
              <a:chExt cx="999714" cy="2522838"/>
            </a:xfrm>
          </p:grpSpPr>
          <p:pic>
            <p:nvPicPr>
              <p:cNvPr id="1026" name="Picture 2" descr="Pillar Royalty Free Vector Image - VectorStock">
                <a:extLst>
                  <a:ext uri="{FF2B5EF4-FFF2-40B4-BE49-F238E27FC236}">
                    <a16:creationId xmlns:a16="http://schemas.microsoft.com/office/drawing/2014/main" id="{1B18F3CA-10CE-F247-D29B-891F279DB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765D14-9F1C-54D4-F17E-0D9AD420707F}"/>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4FB026AC-7E32-9FE7-76E8-51DF07140AC9}"/>
                </a:ext>
              </a:extLst>
            </p:cNvPr>
            <p:cNvSpPr txBox="1"/>
            <p:nvPr/>
          </p:nvSpPr>
          <p:spPr>
            <a:xfrm rot="16200000">
              <a:off x="1503" y="4971224"/>
              <a:ext cx="1811796" cy="538609"/>
            </a:xfrm>
            <a:prstGeom prst="rect">
              <a:avLst/>
            </a:prstGeom>
            <a:noFill/>
          </p:spPr>
          <p:txBody>
            <a:bodyPr wrap="square" rtlCol="0">
              <a:spAutoFit/>
            </a:bodyPr>
            <a:lstStyle/>
            <a:p>
              <a:pPr lvl="0" algn="ctr"/>
              <a:r>
                <a:rPr lang="en-GB" sz="1450" kern="1200"/>
                <a:t>Setting a police and crime plan</a:t>
              </a:r>
              <a:endParaRPr lang="en-US" sz="1450" kern="1200"/>
            </a:p>
          </p:txBody>
        </p:sp>
      </p:grpSp>
      <p:grpSp>
        <p:nvGrpSpPr>
          <p:cNvPr id="1036" name="Group 1035">
            <a:extLst>
              <a:ext uri="{FF2B5EF4-FFF2-40B4-BE49-F238E27FC236}">
                <a16:creationId xmlns:a16="http://schemas.microsoft.com/office/drawing/2014/main" id="{2C198E03-DE4F-6229-1F8D-53EE0A599730}"/>
              </a:ext>
            </a:extLst>
          </p:cNvPr>
          <p:cNvGrpSpPr/>
          <p:nvPr/>
        </p:nvGrpSpPr>
        <p:grpSpPr>
          <a:xfrm>
            <a:off x="1497811" y="3950696"/>
            <a:ext cx="1267172" cy="2522838"/>
            <a:chOff x="1609403" y="3974080"/>
            <a:chExt cx="1267172" cy="2522838"/>
          </a:xfrm>
        </p:grpSpPr>
        <p:grpSp>
          <p:nvGrpSpPr>
            <p:cNvPr id="4" name="Group 3">
              <a:extLst>
                <a:ext uri="{FF2B5EF4-FFF2-40B4-BE49-F238E27FC236}">
                  <a16:creationId xmlns:a16="http://schemas.microsoft.com/office/drawing/2014/main" id="{437929A7-0CF9-3EEF-0A8D-6464CA364523}"/>
                </a:ext>
              </a:extLst>
            </p:cNvPr>
            <p:cNvGrpSpPr/>
            <p:nvPr/>
          </p:nvGrpSpPr>
          <p:grpSpPr>
            <a:xfrm>
              <a:off x="1609403" y="3974080"/>
              <a:ext cx="1267172" cy="2522838"/>
              <a:chOff x="1540477" y="3698790"/>
              <a:chExt cx="999714" cy="2522838"/>
            </a:xfrm>
          </p:grpSpPr>
          <p:pic>
            <p:nvPicPr>
              <p:cNvPr id="5" name="Picture 2" descr="Pillar Royalty Free Vector Image - VectorStock">
                <a:extLst>
                  <a:ext uri="{FF2B5EF4-FFF2-40B4-BE49-F238E27FC236}">
                    <a16:creationId xmlns:a16="http://schemas.microsoft.com/office/drawing/2014/main" id="{371C4EB5-4C3C-BF63-F244-31A3D0789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7577F0-4A50-145F-3B4A-6471D6A15B6F}"/>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C9EB681B-5652-2EFC-E647-3D9948364596}"/>
                </a:ext>
              </a:extLst>
            </p:cNvPr>
            <p:cNvSpPr txBox="1"/>
            <p:nvPr/>
          </p:nvSpPr>
          <p:spPr>
            <a:xfrm rot="16200000">
              <a:off x="1303328" y="4971224"/>
              <a:ext cx="1811796" cy="538609"/>
            </a:xfrm>
            <a:prstGeom prst="rect">
              <a:avLst/>
            </a:prstGeom>
            <a:noFill/>
          </p:spPr>
          <p:txBody>
            <a:bodyPr wrap="square" rtlCol="0">
              <a:spAutoFit/>
            </a:bodyPr>
            <a:lstStyle/>
            <a:p>
              <a:pPr lvl="0" algn="ctr"/>
              <a:r>
                <a:rPr lang="en-GB" sz="1450" kern="1200"/>
                <a:t>Complaint review body</a:t>
              </a:r>
              <a:endParaRPr lang="en-US" sz="1450" kern="1200">
                <a:solidFill>
                  <a:prstClr val="black">
                    <a:hueOff val="0"/>
                    <a:satOff val="0"/>
                    <a:lumOff val="0"/>
                    <a:alphaOff val="0"/>
                  </a:prstClr>
                </a:solidFill>
                <a:latin typeface="Gill Sans MT" panose="020B0502020104020203"/>
                <a:ea typeface="+mn-ea"/>
                <a:cs typeface="+mn-cs"/>
              </a:endParaRPr>
            </a:p>
          </p:txBody>
        </p:sp>
      </p:grpSp>
      <p:grpSp>
        <p:nvGrpSpPr>
          <p:cNvPr id="1037" name="Group 1036">
            <a:extLst>
              <a:ext uri="{FF2B5EF4-FFF2-40B4-BE49-F238E27FC236}">
                <a16:creationId xmlns:a16="http://schemas.microsoft.com/office/drawing/2014/main" id="{8FBAE524-E522-B628-96F4-73C9752443A9}"/>
              </a:ext>
            </a:extLst>
          </p:cNvPr>
          <p:cNvGrpSpPr/>
          <p:nvPr/>
        </p:nvGrpSpPr>
        <p:grpSpPr>
          <a:xfrm>
            <a:off x="2815577" y="3950696"/>
            <a:ext cx="1267172" cy="2522838"/>
            <a:chOff x="2911227" y="3974080"/>
            <a:chExt cx="1267172" cy="2522838"/>
          </a:xfrm>
        </p:grpSpPr>
        <p:grpSp>
          <p:nvGrpSpPr>
            <p:cNvPr id="7" name="Group 6">
              <a:extLst>
                <a:ext uri="{FF2B5EF4-FFF2-40B4-BE49-F238E27FC236}">
                  <a16:creationId xmlns:a16="http://schemas.microsoft.com/office/drawing/2014/main" id="{102E07E8-D1EF-EAF6-7726-78E31BF89E3B}"/>
                </a:ext>
              </a:extLst>
            </p:cNvPr>
            <p:cNvGrpSpPr/>
            <p:nvPr/>
          </p:nvGrpSpPr>
          <p:grpSpPr>
            <a:xfrm>
              <a:off x="2911227" y="3974080"/>
              <a:ext cx="1267172" cy="2522838"/>
              <a:chOff x="1540477" y="3698790"/>
              <a:chExt cx="999714" cy="2522838"/>
            </a:xfrm>
          </p:grpSpPr>
          <p:pic>
            <p:nvPicPr>
              <p:cNvPr id="8" name="Picture 2" descr="Pillar Royalty Free Vector Image - VectorStock">
                <a:extLst>
                  <a:ext uri="{FF2B5EF4-FFF2-40B4-BE49-F238E27FC236}">
                    <a16:creationId xmlns:a16="http://schemas.microsoft.com/office/drawing/2014/main" id="{0C230C1A-3BA7-3069-0CFF-A88314FAA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E1EE2A8-7E6F-8DBE-D2B0-31AFF9F46BBE}"/>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D81B6BCB-9C05-738A-1235-B9695AFA89CE}"/>
                </a:ext>
              </a:extLst>
            </p:cNvPr>
            <p:cNvSpPr txBox="1"/>
            <p:nvPr/>
          </p:nvSpPr>
          <p:spPr>
            <a:xfrm rot="16200000">
              <a:off x="2600482" y="4971224"/>
              <a:ext cx="1811796" cy="538609"/>
            </a:xfrm>
            <a:prstGeom prst="rect">
              <a:avLst/>
            </a:prstGeom>
            <a:noFill/>
          </p:spPr>
          <p:txBody>
            <a:bodyPr wrap="square" rtlCol="0">
              <a:spAutoFit/>
            </a:bodyPr>
            <a:lstStyle/>
            <a:p>
              <a:pPr lvl="0" algn="ctr"/>
              <a:r>
                <a:rPr lang="en-GB" sz="1450" kern="1200">
                  <a:solidFill>
                    <a:prstClr val="black">
                      <a:hueOff val="0"/>
                      <a:satOff val="0"/>
                      <a:lumOff val="0"/>
                      <a:alphaOff val="0"/>
                    </a:prstClr>
                  </a:solidFill>
                  <a:latin typeface="Gill Sans MT" panose="020B0502020104020203"/>
                  <a:ea typeface="+mn-ea"/>
                  <a:cs typeface="+mn-cs"/>
                </a:rPr>
                <a:t>Holding the Chief Constable to account</a:t>
              </a:r>
              <a:endParaRPr lang="en-US" sz="1450" kern="1200">
                <a:solidFill>
                  <a:prstClr val="black">
                    <a:hueOff val="0"/>
                    <a:satOff val="0"/>
                    <a:lumOff val="0"/>
                    <a:alphaOff val="0"/>
                  </a:prstClr>
                </a:solidFill>
                <a:latin typeface="Gill Sans MT" panose="020B0502020104020203"/>
                <a:ea typeface="+mn-ea"/>
                <a:cs typeface="+mn-cs"/>
              </a:endParaRPr>
            </a:p>
          </p:txBody>
        </p:sp>
      </p:grpSp>
      <p:grpSp>
        <p:nvGrpSpPr>
          <p:cNvPr id="1039" name="Group 1038">
            <a:extLst>
              <a:ext uri="{FF2B5EF4-FFF2-40B4-BE49-F238E27FC236}">
                <a16:creationId xmlns:a16="http://schemas.microsoft.com/office/drawing/2014/main" id="{5509F3F3-34B1-3B2C-9E61-E1C65A24D602}"/>
              </a:ext>
            </a:extLst>
          </p:cNvPr>
          <p:cNvGrpSpPr/>
          <p:nvPr/>
        </p:nvGrpSpPr>
        <p:grpSpPr>
          <a:xfrm>
            <a:off x="5451109" y="3950696"/>
            <a:ext cx="1267172" cy="2522838"/>
            <a:chOff x="5514875" y="3974080"/>
            <a:chExt cx="1267172" cy="2522838"/>
          </a:xfrm>
        </p:grpSpPr>
        <p:grpSp>
          <p:nvGrpSpPr>
            <p:cNvPr id="13" name="Group 12">
              <a:extLst>
                <a:ext uri="{FF2B5EF4-FFF2-40B4-BE49-F238E27FC236}">
                  <a16:creationId xmlns:a16="http://schemas.microsoft.com/office/drawing/2014/main" id="{6098A6EB-A5EE-7926-2A16-5027360E71DD}"/>
                </a:ext>
              </a:extLst>
            </p:cNvPr>
            <p:cNvGrpSpPr/>
            <p:nvPr/>
          </p:nvGrpSpPr>
          <p:grpSpPr>
            <a:xfrm>
              <a:off x="5514875" y="3974080"/>
              <a:ext cx="1267172" cy="2522838"/>
              <a:chOff x="1540477" y="3698790"/>
              <a:chExt cx="999714" cy="2522838"/>
            </a:xfrm>
          </p:grpSpPr>
          <p:pic>
            <p:nvPicPr>
              <p:cNvPr id="14" name="Picture 2" descr="Pillar Royalty Free Vector Image - VectorStock">
                <a:extLst>
                  <a:ext uri="{FF2B5EF4-FFF2-40B4-BE49-F238E27FC236}">
                    <a16:creationId xmlns:a16="http://schemas.microsoft.com/office/drawing/2014/main" id="{4A5DDD23-1DAD-7AFC-B152-676E309C7C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4AD3521-2861-1070-0DE0-23CD94E9BC1A}"/>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020A8BD1-0AE1-56CF-AA9A-1B4B89468DAB}"/>
                </a:ext>
              </a:extLst>
            </p:cNvPr>
            <p:cNvSpPr txBox="1"/>
            <p:nvPr/>
          </p:nvSpPr>
          <p:spPr>
            <a:xfrm rot="16200000">
              <a:off x="5190102" y="4971224"/>
              <a:ext cx="1811796" cy="538609"/>
            </a:xfrm>
            <a:prstGeom prst="rect">
              <a:avLst/>
            </a:prstGeom>
            <a:noFill/>
          </p:spPr>
          <p:txBody>
            <a:bodyPr wrap="square" rtlCol="0">
              <a:spAutoFit/>
            </a:bodyPr>
            <a:lstStyle/>
            <a:p>
              <a:pPr lvl="0" algn="ctr"/>
              <a:r>
                <a:rPr lang="en-GB" sz="1450" kern="1200"/>
                <a:t>Determining precept and budget </a:t>
              </a:r>
              <a:endParaRPr lang="en-US" sz="1450" kern="1200"/>
            </a:p>
          </p:txBody>
        </p:sp>
      </p:grpSp>
      <p:grpSp>
        <p:nvGrpSpPr>
          <p:cNvPr id="1040" name="Group 1039">
            <a:extLst>
              <a:ext uri="{FF2B5EF4-FFF2-40B4-BE49-F238E27FC236}">
                <a16:creationId xmlns:a16="http://schemas.microsoft.com/office/drawing/2014/main" id="{85638C8A-0CB9-AFA2-4D16-2532396234E3}"/>
              </a:ext>
            </a:extLst>
          </p:cNvPr>
          <p:cNvGrpSpPr/>
          <p:nvPr/>
        </p:nvGrpSpPr>
        <p:grpSpPr>
          <a:xfrm>
            <a:off x="6768875" y="3950696"/>
            <a:ext cx="1267172" cy="2522838"/>
            <a:chOff x="8118523" y="3974080"/>
            <a:chExt cx="1267172" cy="2522838"/>
          </a:xfrm>
        </p:grpSpPr>
        <p:grpSp>
          <p:nvGrpSpPr>
            <p:cNvPr id="19" name="Group 18">
              <a:extLst>
                <a:ext uri="{FF2B5EF4-FFF2-40B4-BE49-F238E27FC236}">
                  <a16:creationId xmlns:a16="http://schemas.microsoft.com/office/drawing/2014/main" id="{723978F2-E400-488C-B174-95B934CF96FA}"/>
                </a:ext>
              </a:extLst>
            </p:cNvPr>
            <p:cNvGrpSpPr/>
            <p:nvPr/>
          </p:nvGrpSpPr>
          <p:grpSpPr>
            <a:xfrm>
              <a:off x="8118523" y="3974080"/>
              <a:ext cx="1267172" cy="2522838"/>
              <a:chOff x="1540477" y="3698790"/>
              <a:chExt cx="999714" cy="2522838"/>
            </a:xfrm>
          </p:grpSpPr>
          <p:pic>
            <p:nvPicPr>
              <p:cNvPr id="20" name="Picture 2" descr="Pillar Royalty Free Vector Image - VectorStock">
                <a:extLst>
                  <a:ext uri="{FF2B5EF4-FFF2-40B4-BE49-F238E27FC236}">
                    <a16:creationId xmlns:a16="http://schemas.microsoft.com/office/drawing/2014/main" id="{4A598FB4-8C1F-F66E-064E-ABBB0A060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EE8E03F-D3E2-C23D-3808-5ADBE63C6FAB}"/>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5" name="TextBox 1024">
              <a:extLst>
                <a:ext uri="{FF2B5EF4-FFF2-40B4-BE49-F238E27FC236}">
                  <a16:creationId xmlns:a16="http://schemas.microsoft.com/office/drawing/2014/main" id="{CBC587D0-A5AB-8C60-A62E-B54BFBF6510E}"/>
                </a:ext>
              </a:extLst>
            </p:cNvPr>
            <p:cNvSpPr txBox="1"/>
            <p:nvPr/>
          </p:nvSpPr>
          <p:spPr>
            <a:xfrm rot="16200000">
              <a:off x="7812447" y="4971224"/>
              <a:ext cx="1811796" cy="538609"/>
            </a:xfrm>
            <a:prstGeom prst="rect">
              <a:avLst/>
            </a:prstGeom>
            <a:noFill/>
          </p:spPr>
          <p:txBody>
            <a:bodyPr wrap="square" rtlCol="0">
              <a:spAutoFit/>
            </a:bodyPr>
            <a:lstStyle/>
            <a:p>
              <a:pPr lvl="0" algn="ctr"/>
              <a:r>
                <a:rPr lang="en-GB" sz="1450" kern="1200"/>
                <a:t>Commissioning services for victims </a:t>
              </a:r>
              <a:endParaRPr lang="en-US" sz="1450" kern="1200"/>
            </a:p>
          </p:txBody>
        </p:sp>
      </p:grpSp>
      <p:grpSp>
        <p:nvGrpSpPr>
          <p:cNvPr id="1041" name="Group 1040">
            <a:extLst>
              <a:ext uri="{FF2B5EF4-FFF2-40B4-BE49-F238E27FC236}">
                <a16:creationId xmlns:a16="http://schemas.microsoft.com/office/drawing/2014/main" id="{5C5745B9-5811-1179-2D04-4798FD4D7D1F}"/>
              </a:ext>
            </a:extLst>
          </p:cNvPr>
          <p:cNvGrpSpPr/>
          <p:nvPr/>
        </p:nvGrpSpPr>
        <p:grpSpPr>
          <a:xfrm>
            <a:off x="8086641" y="3950696"/>
            <a:ext cx="1267172" cy="2522838"/>
            <a:chOff x="9420347" y="3974080"/>
            <a:chExt cx="1267172" cy="2522838"/>
          </a:xfrm>
        </p:grpSpPr>
        <p:grpSp>
          <p:nvGrpSpPr>
            <p:cNvPr id="22" name="Group 21">
              <a:extLst>
                <a:ext uri="{FF2B5EF4-FFF2-40B4-BE49-F238E27FC236}">
                  <a16:creationId xmlns:a16="http://schemas.microsoft.com/office/drawing/2014/main" id="{F7D51B1D-5A00-3267-AD78-C42681AE7D18}"/>
                </a:ext>
              </a:extLst>
            </p:cNvPr>
            <p:cNvGrpSpPr/>
            <p:nvPr/>
          </p:nvGrpSpPr>
          <p:grpSpPr>
            <a:xfrm>
              <a:off x="9420347" y="3974080"/>
              <a:ext cx="1267172" cy="2522838"/>
              <a:chOff x="1540477" y="3698790"/>
              <a:chExt cx="999714" cy="2522838"/>
            </a:xfrm>
          </p:grpSpPr>
          <p:pic>
            <p:nvPicPr>
              <p:cNvPr id="23" name="Picture 2" descr="Pillar Royalty Free Vector Image - VectorStock">
                <a:extLst>
                  <a:ext uri="{FF2B5EF4-FFF2-40B4-BE49-F238E27FC236}">
                    <a16:creationId xmlns:a16="http://schemas.microsoft.com/office/drawing/2014/main" id="{19924D29-07FA-F70F-30C1-52F273CF10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7FF43F8-C152-957B-C237-8A5475FB5FBF}"/>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7" name="TextBox 1026">
              <a:extLst>
                <a:ext uri="{FF2B5EF4-FFF2-40B4-BE49-F238E27FC236}">
                  <a16:creationId xmlns:a16="http://schemas.microsoft.com/office/drawing/2014/main" id="{82B4A1DA-FD0C-6740-E1DC-8C61A9A6DB3B}"/>
                </a:ext>
              </a:extLst>
            </p:cNvPr>
            <p:cNvSpPr txBox="1"/>
            <p:nvPr/>
          </p:nvSpPr>
          <p:spPr>
            <a:xfrm rot="16200000">
              <a:off x="9148034" y="5082793"/>
              <a:ext cx="1811796" cy="315471"/>
            </a:xfrm>
            <a:prstGeom prst="rect">
              <a:avLst/>
            </a:prstGeom>
            <a:noFill/>
          </p:spPr>
          <p:txBody>
            <a:bodyPr wrap="square" rtlCol="0">
              <a:spAutoFit/>
            </a:bodyPr>
            <a:lstStyle/>
            <a:p>
              <a:pPr lvl="0" algn="ctr"/>
              <a:r>
                <a:rPr lang="en-GB" sz="1450" kern="1200"/>
                <a:t>Convening partners </a:t>
              </a:r>
              <a:endParaRPr lang="en-US" sz="1450" kern="1200"/>
            </a:p>
          </p:txBody>
        </p:sp>
      </p:grpSp>
      <p:grpSp>
        <p:nvGrpSpPr>
          <p:cNvPr id="1042" name="Group 1041">
            <a:extLst>
              <a:ext uri="{FF2B5EF4-FFF2-40B4-BE49-F238E27FC236}">
                <a16:creationId xmlns:a16="http://schemas.microsoft.com/office/drawing/2014/main" id="{AEAE6246-42F6-546D-1104-30CBEFE0CD35}"/>
              </a:ext>
            </a:extLst>
          </p:cNvPr>
          <p:cNvGrpSpPr/>
          <p:nvPr/>
        </p:nvGrpSpPr>
        <p:grpSpPr>
          <a:xfrm>
            <a:off x="10722170" y="3950696"/>
            <a:ext cx="1267172" cy="2522838"/>
            <a:chOff x="10722170" y="3974080"/>
            <a:chExt cx="1267172" cy="2522838"/>
          </a:xfrm>
        </p:grpSpPr>
        <p:grpSp>
          <p:nvGrpSpPr>
            <p:cNvPr id="1028" name="Group 1027">
              <a:extLst>
                <a:ext uri="{FF2B5EF4-FFF2-40B4-BE49-F238E27FC236}">
                  <a16:creationId xmlns:a16="http://schemas.microsoft.com/office/drawing/2014/main" id="{A0F0C181-26DE-A9CE-9521-3F73FA9817AF}"/>
                </a:ext>
              </a:extLst>
            </p:cNvPr>
            <p:cNvGrpSpPr/>
            <p:nvPr/>
          </p:nvGrpSpPr>
          <p:grpSpPr>
            <a:xfrm>
              <a:off x="10722170" y="3974080"/>
              <a:ext cx="1267172" cy="2522838"/>
              <a:chOff x="1540477" y="3698790"/>
              <a:chExt cx="999714" cy="2522838"/>
            </a:xfrm>
          </p:grpSpPr>
          <p:pic>
            <p:nvPicPr>
              <p:cNvPr id="1029" name="Picture 2" descr="Pillar Royalty Free Vector Image - VectorStock">
                <a:extLst>
                  <a:ext uri="{FF2B5EF4-FFF2-40B4-BE49-F238E27FC236}">
                    <a16:creationId xmlns:a16="http://schemas.microsoft.com/office/drawing/2014/main" id="{CF51B862-B3A2-7C51-DB99-1DF4DBFF4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1030" name="Rectangle 1029">
                <a:extLst>
                  <a:ext uri="{FF2B5EF4-FFF2-40B4-BE49-F238E27FC236}">
                    <a16:creationId xmlns:a16="http://schemas.microsoft.com/office/drawing/2014/main" id="{5D9FA97A-D047-65B4-7D6C-8D3010E2C2B0}"/>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1" name="TextBox 1030">
              <a:extLst>
                <a:ext uri="{FF2B5EF4-FFF2-40B4-BE49-F238E27FC236}">
                  <a16:creationId xmlns:a16="http://schemas.microsoft.com/office/drawing/2014/main" id="{66F9A0E9-AC08-BD43-1D5B-E1FEBE82E279}"/>
                </a:ext>
              </a:extLst>
            </p:cNvPr>
            <p:cNvSpPr txBox="1"/>
            <p:nvPr/>
          </p:nvSpPr>
          <p:spPr>
            <a:xfrm rot="16200000">
              <a:off x="10407500" y="5082793"/>
              <a:ext cx="1811796" cy="315471"/>
            </a:xfrm>
            <a:prstGeom prst="rect">
              <a:avLst/>
            </a:prstGeom>
            <a:noFill/>
          </p:spPr>
          <p:txBody>
            <a:bodyPr wrap="square" rtlCol="0">
              <a:spAutoFit/>
            </a:bodyPr>
            <a:lstStyle/>
            <a:p>
              <a:pPr lvl="0" algn="ctr"/>
              <a:r>
                <a:rPr lang="en-GB" sz="1450" kern="1200"/>
                <a:t>Engage with Public</a:t>
              </a:r>
              <a:endParaRPr lang="en-US" sz="1450" kern="1200"/>
            </a:p>
          </p:txBody>
        </p:sp>
      </p:grpSp>
      <p:grpSp>
        <p:nvGrpSpPr>
          <p:cNvPr id="1048" name="Group 1047">
            <a:extLst>
              <a:ext uri="{FF2B5EF4-FFF2-40B4-BE49-F238E27FC236}">
                <a16:creationId xmlns:a16="http://schemas.microsoft.com/office/drawing/2014/main" id="{A075657C-B811-3A7E-F77C-77DB6425D59B}"/>
              </a:ext>
            </a:extLst>
          </p:cNvPr>
          <p:cNvGrpSpPr/>
          <p:nvPr/>
        </p:nvGrpSpPr>
        <p:grpSpPr>
          <a:xfrm>
            <a:off x="10759870" y="3128775"/>
            <a:ext cx="1131726" cy="761748"/>
            <a:chOff x="10759870" y="3128775"/>
            <a:chExt cx="1131726" cy="761748"/>
          </a:xfrm>
        </p:grpSpPr>
        <p:sp>
          <p:nvSpPr>
            <p:cNvPr id="1044" name="Rectangle 1043">
              <a:extLst>
                <a:ext uri="{FF2B5EF4-FFF2-40B4-BE49-F238E27FC236}">
                  <a16:creationId xmlns:a16="http://schemas.microsoft.com/office/drawing/2014/main" id="{5114EBC5-9236-980B-76F6-DA1F9FC1C928}"/>
                </a:ext>
              </a:extLst>
            </p:cNvPr>
            <p:cNvSpPr/>
            <p:nvPr/>
          </p:nvSpPr>
          <p:spPr>
            <a:xfrm>
              <a:off x="10784541" y="3128776"/>
              <a:ext cx="1107055" cy="761747"/>
            </a:xfrm>
            <a:prstGeom prst="rect">
              <a:avLst/>
            </a:prstGeom>
            <a:solidFill>
              <a:schemeClr val="bg1"/>
            </a:solid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50"/>
            </a:p>
          </p:txBody>
        </p:sp>
        <p:sp>
          <p:nvSpPr>
            <p:cNvPr id="1045" name="TextBox 1044">
              <a:extLst>
                <a:ext uri="{FF2B5EF4-FFF2-40B4-BE49-F238E27FC236}">
                  <a16:creationId xmlns:a16="http://schemas.microsoft.com/office/drawing/2014/main" id="{8CAD82CC-BE7F-B678-D4C8-D7B0F247EA63}"/>
                </a:ext>
              </a:extLst>
            </p:cNvPr>
            <p:cNvSpPr txBox="1"/>
            <p:nvPr/>
          </p:nvSpPr>
          <p:spPr>
            <a:xfrm>
              <a:off x="10759870" y="3128775"/>
              <a:ext cx="1107055" cy="761747"/>
            </a:xfrm>
            <a:prstGeom prst="rect">
              <a:avLst/>
            </a:prstGeom>
            <a:noFill/>
          </p:spPr>
          <p:txBody>
            <a:bodyPr wrap="square" rtlCol="0">
              <a:spAutoFit/>
            </a:bodyPr>
            <a:lstStyle/>
            <a:p>
              <a:pPr algn="ctr"/>
              <a:r>
                <a:rPr lang="en-GB" sz="1450"/>
                <a:t>Head of Comms and Engagement</a:t>
              </a:r>
            </a:p>
          </p:txBody>
        </p:sp>
      </p:grpSp>
      <p:sp>
        <p:nvSpPr>
          <p:cNvPr id="1047" name="Rectangle 1046">
            <a:extLst>
              <a:ext uri="{FF2B5EF4-FFF2-40B4-BE49-F238E27FC236}">
                <a16:creationId xmlns:a16="http://schemas.microsoft.com/office/drawing/2014/main" id="{56C5A056-F6CE-1E6D-DF90-A45713B16832}"/>
              </a:ext>
            </a:extLst>
          </p:cNvPr>
          <p:cNvSpPr/>
          <p:nvPr/>
        </p:nvSpPr>
        <p:spPr>
          <a:xfrm>
            <a:off x="6804502" y="3128775"/>
            <a:ext cx="2457581" cy="761747"/>
          </a:xfrm>
          <a:prstGeom prst="rect">
            <a:avLst/>
          </a:prstGeom>
          <a:solidFill>
            <a:schemeClr val="bg1"/>
          </a:solid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0">
                <a:solidFill>
                  <a:schemeClr val="tx1"/>
                </a:solidFill>
              </a:rPr>
              <a:t>Director of Commissioning and Partnerships </a:t>
            </a:r>
          </a:p>
        </p:txBody>
      </p:sp>
      <p:sp>
        <p:nvSpPr>
          <p:cNvPr id="1049" name="Rectangle 1048">
            <a:extLst>
              <a:ext uri="{FF2B5EF4-FFF2-40B4-BE49-F238E27FC236}">
                <a16:creationId xmlns:a16="http://schemas.microsoft.com/office/drawing/2014/main" id="{8764626B-B975-FB7E-F6D8-AC6087E7E712}"/>
              </a:ext>
            </a:extLst>
          </p:cNvPr>
          <p:cNvSpPr/>
          <p:nvPr/>
        </p:nvSpPr>
        <p:spPr>
          <a:xfrm>
            <a:off x="4185266" y="3128775"/>
            <a:ext cx="2457581" cy="761747"/>
          </a:xfrm>
          <a:prstGeom prst="rect">
            <a:avLst/>
          </a:prstGeom>
          <a:solidFill>
            <a:schemeClr val="bg1"/>
          </a:solid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0">
                <a:solidFill>
                  <a:schemeClr val="tx1"/>
                </a:solidFill>
              </a:rPr>
              <a:t>Chief Financial Officer</a:t>
            </a:r>
          </a:p>
        </p:txBody>
      </p:sp>
      <p:sp>
        <p:nvSpPr>
          <p:cNvPr id="1050" name="Rectangle 1049">
            <a:extLst>
              <a:ext uri="{FF2B5EF4-FFF2-40B4-BE49-F238E27FC236}">
                <a16:creationId xmlns:a16="http://schemas.microsoft.com/office/drawing/2014/main" id="{34AC0C9C-53CE-EB58-0664-84196A405A11}"/>
              </a:ext>
            </a:extLst>
          </p:cNvPr>
          <p:cNvSpPr/>
          <p:nvPr/>
        </p:nvSpPr>
        <p:spPr>
          <a:xfrm>
            <a:off x="325076" y="3128775"/>
            <a:ext cx="3661978" cy="761747"/>
          </a:xfrm>
          <a:prstGeom prst="rect">
            <a:avLst/>
          </a:prstGeom>
          <a:solidFill>
            <a:schemeClr val="bg1"/>
          </a:solid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0">
                <a:solidFill>
                  <a:schemeClr val="tx1"/>
                </a:solidFill>
              </a:rPr>
              <a:t>Director of Governance and Performance</a:t>
            </a:r>
          </a:p>
        </p:txBody>
      </p:sp>
      <p:grpSp>
        <p:nvGrpSpPr>
          <p:cNvPr id="1051" name="Group 1050">
            <a:extLst>
              <a:ext uri="{FF2B5EF4-FFF2-40B4-BE49-F238E27FC236}">
                <a16:creationId xmlns:a16="http://schemas.microsoft.com/office/drawing/2014/main" id="{2E7D098A-3C7B-6F25-7285-27E2B9ABC740}"/>
              </a:ext>
            </a:extLst>
          </p:cNvPr>
          <p:cNvGrpSpPr/>
          <p:nvPr/>
        </p:nvGrpSpPr>
        <p:grpSpPr>
          <a:xfrm>
            <a:off x="9404407" y="3950696"/>
            <a:ext cx="1267172" cy="2522838"/>
            <a:chOff x="9420347" y="3974080"/>
            <a:chExt cx="1267172" cy="2522838"/>
          </a:xfrm>
        </p:grpSpPr>
        <p:grpSp>
          <p:nvGrpSpPr>
            <p:cNvPr id="1052" name="Group 1051">
              <a:extLst>
                <a:ext uri="{FF2B5EF4-FFF2-40B4-BE49-F238E27FC236}">
                  <a16:creationId xmlns:a16="http://schemas.microsoft.com/office/drawing/2014/main" id="{BAA2B6BE-F84F-D3C8-73D7-34188844D045}"/>
                </a:ext>
              </a:extLst>
            </p:cNvPr>
            <p:cNvGrpSpPr/>
            <p:nvPr/>
          </p:nvGrpSpPr>
          <p:grpSpPr>
            <a:xfrm>
              <a:off x="9420347" y="3974080"/>
              <a:ext cx="1267172" cy="2522838"/>
              <a:chOff x="1540477" y="3698790"/>
              <a:chExt cx="999714" cy="2522838"/>
            </a:xfrm>
          </p:grpSpPr>
          <p:pic>
            <p:nvPicPr>
              <p:cNvPr id="1054" name="Picture 2" descr="Pillar Royalty Free Vector Image - VectorStock">
                <a:extLst>
                  <a:ext uri="{FF2B5EF4-FFF2-40B4-BE49-F238E27FC236}">
                    <a16:creationId xmlns:a16="http://schemas.microsoft.com/office/drawing/2014/main" id="{0B43545F-A403-3747-E673-8DE056508D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65" t="17538" r="37157" b="24564"/>
              <a:stretch/>
            </p:blipFill>
            <p:spPr bwMode="auto">
              <a:xfrm>
                <a:off x="1540477" y="3698790"/>
                <a:ext cx="999714" cy="2522838"/>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a:extLst>
                  <a:ext uri="{FF2B5EF4-FFF2-40B4-BE49-F238E27FC236}">
                    <a16:creationId xmlns:a16="http://schemas.microsoft.com/office/drawing/2014/main" id="{EA4C4834-6C5C-C84D-E0F5-8B06F13AA006}"/>
                  </a:ext>
                </a:extLst>
              </p:cNvPr>
              <p:cNvSpPr/>
              <p:nvPr/>
            </p:nvSpPr>
            <p:spPr>
              <a:xfrm>
                <a:off x="1896036" y="4087906"/>
                <a:ext cx="235324" cy="172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53" name="TextBox 1052">
              <a:extLst>
                <a:ext uri="{FF2B5EF4-FFF2-40B4-BE49-F238E27FC236}">
                  <a16:creationId xmlns:a16="http://schemas.microsoft.com/office/drawing/2014/main" id="{D33F3E47-6F56-2954-8DF0-513BAF18E3D1}"/>
                </a:ext>
              </a:extLst>
            </p:cNvPr>
            <p:cNvSpPr txBox="1"/>
            <p:nvPr/>
          </p:nvSpPr>
          <p:spPr>
            <a:xfrm rot="16200000">
              <a:off x="9148034" y="5082793"/>
              <a:ext cx="1811796" cy="315471"/>
            </a:xfrm>
            <a:prstGeom prst="rect">
              <a:avLst/>
            </a:prstGeom>
            <a:noFill/>
          </p:spPr>
          <p:txBody>
            <a:bodyPr wrap="square" rtlCol="0">
              <a:spAutoFit/>
            </a:bodyPr>
            <a:lstStyle/>
            <a:p>
              <a:pPr lvl="0" algn="ctr"/>
              <a:r>
                <a:rPr lang="en-GB" sz="1450" kern="1200"/>
                <a:t>Serious Violence</a:t>
              </a:r>
              <a:endParaRPr lang="en-US" sz="1450" kern="1200"/>
            </a:p>
          </p:txBody>
        </p:sp>
      </p:grpSp>
      <p:sp>
        <p:nvSpPr>
          <p:cNvPr id="1056" name="Rectangle 1055">
            <a:extLst>
              <a:ext uri="{FF2B5EF4-FFF2-40B4-BE49-F238E27FC236}">
                <a16:creationId xmlns:a16="http://schemas.microsoft.com/office/drawing/2014/main" id="{7DA820FF-CA69-9986-4D75-408A49AD1009}"/>
              </a:ext>
            </a:extLst>
          </p:cNvPr>
          <p:cNvSpPr/>
          <p:nvPr/>
        </p:nvSpPr>
        <p:spPr>
          <a:xfrm>
            <a:off x="9473415" y="3126941"/>
            <a:ext cx="1107055" cy="761747"/>
          </a:xfrm>
          <a:prstGeom prst="rect">
            <a:avLst/>
          </a:prstGeom>
          <a:solidFill>
            <a:schemeClr val="bg1"/>
          </a:solid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0">
                <a:solidFill>
                  <a:schemeClr val="tx1"/>
                </a:solidFill>
              </a:rPr>
              <a:t>Director of  VRN</a:t>
            </a:r>
          </a:p>
        </p:txBody>
      </p:sp>
      <p:sp>
        <p:nvSpPr>
          <p:cNvPr id="1057" name="Isosceles Triangle 1056">
            <a:extLst>
              <a:ext uri="{FF2B5EF4-FFF2-40B4-BE49-F238E27FC236}">
                <a16:creationId xmlns:a16="http://schemas.microsoft.com/office/drawing/2014/main" id="{074F076F-3105-1291-88EE-4C734E8A8D99}"/>
              </a:ext>
            </a:extLst>
          </p:cNvPr>
          <p:cNvSpPr/>
          <p:nvPr/>
        </p:nvSpPr>
        <p:spPr>
          <a:xfrm>
            <a:off x="343780" y="990031"/>
            <a:ext cx="11454548" cy="1949823"/>
          </a:xfrm>
          <a:prstGeom prst="triangle">
            <a:avLst/>
          </a:prstGeom>
          <a:solidFill>
            <a:srgbClr val="7C7C7C"/>
          </a:solidFill>
          <a:ln>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Rectangle 1057">
            <a:extLst>
              <a:ext uri="{FF2B5EF4-FFF2-40B4-BE49-F238E27FC236}">
                <a16:creationId xmlns:a16="http://schemas.microsoft.com/office/drawing/2014/main" id="{79736C23-0FE3-DB8D-4FB6-1A033B65BDBD}"/>
              </a:ext>
            </a:extLst>
          </p:cNvPr>
          <p:cNvSpPr/>
          <p:nvPr/>
        </p:nvSpPr>
        <p:spPr>
          <a:xfrm>
            <a:off x="1405202" y="639539"/>
            <a:ext cx="9473113" cy="1598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Isosceles Triangle 1058">
            <a:extLst>
              <a:ext uri="{FF2B5EF4-FFF2-40B4-BE49-F238E27FC236}">
                <a16:creationId xmlns:a16="http://schemas.microsoft.com/office/drawing/2014/main" id="{32684930-F425-FB16-B4CA-B9510B7F4428}"/>
              </a:ext>
            </a:extLst>
          </p:cNvPr>
          <p:cNvSpPr/>
          <p:nvPr/>
        </p:nvSpPr>
        <p:spPr>
          <a:xfrm>
            <a:off x="357421" y="990030"/>
            <a:ext cx="11454548" cy="1949823"/>
          </a:xfrm>
          <a:prstGeom prst="triangle">
            <a:avLst/>
          </a:prstGeom>
          <a:noFill/>
          <a:ln w="28575">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TextBox 1059">
            <a:extLst>
              <a:ext uri="{FF2B5EF4-FFF2-40B4-BE49-F238E27FC236}">
                <a16:creationId xmlns:a16="http://schemas.microsoft.com/office/drawing/2014/main" id="{E510174D-418E-934A-4EAA-49E3C1AA9811}"/>
              </a:ext>
            </a:extLst>
          </p:cNvPr>
          <p:cNvSpPr txBox="1"/>
          <p:nvPr/>
        </p:nvSpPr>
        <p:spPr>
          <a:xfrm>
            <a:off x="2366939" y="2374331"/>
            <a:ext cx="7346803" cy="369332"/>
          </a:xfrm>
          <a:prstGeom prst="rect">
            <a:avLst/>
          </a:prstGeom>
          <a:noFill/>
        </p:spPr>
        <p:txBody>
          <a:bodyPr wrap="square" rtlCol="0">
            <a:spAutoFit/>
          </a:bodyPr>
          <a:lstStyle/>
          <a:p>
            <a:pPr algn="ctr"/>
            <a:r>
              <a:rPr lang="en-GB">
                <a:solidFill>
                  <a:schemeClr val="bg1"/>
                </a:solidFill>
              </a:rPr>
              <a:t>Chief Executive and Monitoring Officer</a:t>
            </a:r>
          </a:p>
        </p:txBody>
      </p:sp>
      <p:sp>
        <p:nvSpPr>
          <p:cNvPr id="1061" name="TextBox 1060">
            <a:extLst>
              <a:ext uri="{FF2B5EF4-FFF2-40B4-BE49-F238E27FC236}">
                <a16:creationId xmlns:a16="http://schemas.microsoft.com/office/drawing/2014/main" id="{62AAF7DB-C1D7-6428-1741-AEF978BA8D38}"/>
              </a:ext>
            </a:extLst>
          </p:cNvPr>
          <p:cNvSpPr txBox="1"/>
          <p:nvPr/>
        </p:nvSpPr>
        <p:spPr>
          <a:xfrm>
            <a:off x="4456167" y="1654508"/>
            <a:ext cx="3222998" cy="369332"/>
          </a:xfrm>
          <a:prstGeom prst="rect">
            <a:avLst/>
          </a:prstGeom>
          <a:noFill/>
        </p:spPr>
        <p:txBody>
          <a:bodyPr wrap="none" rtlCol="0">
            <a:spAutoFit/>
          </a:bodyPr>
          <a:lstStyle/>
          <a:p>
            <a:r>
              <a:rPr lang="en-GB"/>
              <a:t>Police and Crime Commissioner</a:t>
            </a:r>
          </a:p>
        </p:txBody>
      </p:sp>
      <p:sp>
        <p:nvSpPr>
          <p:cNvPr id="16" name="Rectangle 15">
            <a:extLst>
              <a:ext uri="{FF2B5EF4-FFF2-40B4-BE49-F238E27FC236}">
                <a16:creationId xmlns:a16="http://schemas.microsoft.com/office/drawing/2014/main" id="{3D3B4B3E-5F19-A8CF-7E10-1C07D41032F5}"/>
              </a:ext>
            </a:extLst>
          </p:cNvPr>
          <p:cNvSpPr/>
          <p:nvPr/>
        </p:nvSpPr>
        <p:spPr>
          <a:xfrm>
            <a:off x="57665" y="57666"/>
            <a:ext cx="12060000" cy="6732000"/>
          </a:xfrm>
          <a:prstGeom prst="rect">
            <a:avLst/>
          </a:prstGeom>
          <a:noFill/>
          <a:ln w="127000">
            <a:solidFill>
              <a:srgbClr val="1F8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404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31" name="Rectangle 30">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34">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36">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7E889A4-5876-5171-1432-B97C1927744F}"/>
              </a:ext>
            </a:extLst>
          </p:cNvPr>
          <p:cNvSpPr txBox="1"/>
          <p:nvPr/>
        </p:nvSpPr>
        <p:spPr>
          <a:xfrm>
            <a:off x="2167247" y="771896"/>
            <a:ext cx="441366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solidFill>
                  <a:srgbClr val="FFFFFF"/>
                </a:solidFill>
              </a:rPr>
              <a:t>Victim Services: Improving our offer</a:t>
            </a:r>
          </a:p>
        </p:txBody>
      </p:sp>
      <p:pic>
        <p:nvPicPr>
          <p:cNvPr id="6" name="Graphic 5" descr="Open hand outline">
            <a:extLst>
              <a:ext uri="{FF2B5EF4-FFF2-40B4-BE49-F238E27FC236}">
                <a16:creationId xmlns:a16="http://schemas.microsoft.com/office/drawing/2014/main" id="{910BEEA0-FA02-5B66-B813-ED6E81689E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0958" y="1841558"/>
            <a:ext cx="2716911" cy="2716911"/>
          </a:xfrm>
          <a:prstGeom prst="rect">
            <a:avLst/>
          </a:prstGeom>
        </p:spPr>
      </p:pic>
      <p:sp>
        <p:nvSpPr>
          <p:cNvPr id="7" name="TextBox 6">
            <a:extLst>
              <a:ext uri="{FF2B5EF4-FFF2-40B4-BE49-F238E27FC236}">
                <a16:creationId xmlns:a16="http://schemas.microsoft.com/office/drawing/2014/main" id="{4CD3CC59-E804-A05B-D178-B62F34C09E5D}"/>
              </a:ext>
            </a:extLst>
          </p:cNvPr>
          <p:cNvSpPr txBox="1"/>
          <p:nvPr/>
        </p:nvSpPr>
        <p:spPr>
          <a:xfrm>
            <a:off x="2048494" y="4631376"/>
            <a:ext cx="60861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latin typeface="Arial"/>
                <a:cs typeface="Arial"/>
              </a:rPr>
              <a:t>Siobhan Peters</a:t>
            </a:r>
            <a:endParaRPr lang="en-US" dirty="0">
              <a:solidFill>
                <a:srgbClr val="FFFFFF"/>
              </a:solidFill>
              <a:latin typeface="Arial"/>
              <a:cs typeface="Arial"/>
            </a:endParaRPr>
          </a:p>
          <a:p>
            <a:r>
              <a:rPr lang="en-GB" dirty="0">
                <a:solidFill>
                  <a:srgbClr val="FFFFFF"/>
                </a:solidFill>
                <a:latin typeface="Arial"/>
                <a:cs typeface="Arial"/>
              </a:rPr>
              <a:t>Director of Strategy, Partnerships and Commissioning</a:t>
            </a:r>
            <a:endParaRPr lang="en-GB" dirty="0"/>
          </a:p>
          <a:p>
            <a:endParaRPr lang="en-GB" dirty="0">
              <a:solidFill>
                <a:srgbClr val="FFFFFF"/>
              </a:solidFill>
              <a:latin typeface="Arial"/>
              <a:cs typeface="Arial"/>
            </a:endParaRPr>
          </a:p>
        </p:txBody>
      </p:sp>
    </p:spTree>
    <p:extLst>
      <p:ext uri="{BB962C8B-B14F-4D97-AF65-F5344CB8AC3E}">
        <p14:creationId xmlns:p14="http://schemas.microsoft.com/office/powerpoint/2010/main" val="285781790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A4D599F963E4B870B34EDDEDF3C71" ma:contentTypeVersion="8" ma:contentTypeDescription="Create a new document." ma:contentTypeScope="" ma:versionID="562726cd6d9ef948ffa5b97f767791c5">
  <xsd:schema xmlns:xsd="http://www.w3.org/2001/XMLSchema" xmlns:xs="http://www.w3.org/2001/XMLSchema" xmlns:p="http://schemas.microsoft.com/office/2006/metadata/properties" xmlns:ns2="7f8a46e7-eb71-4b06-a66a-57a5aeafdde4" xmlns:ns3="25ba5df4-e2db-49b7-ab06-ec42cc45043b" targetNamespace="http://schemas.microsoft.com/office/2006/metadata/properties" ma:root="true" ma:fieldsID="10ad3abee78d6273a10ffaed77488325" ns2:_="" ns3:_="">
    <xsd:import namespace="7f8a46e7-eb71-4b06-a66a-57a5aeafdde4"/>
    <xsd:import namespace="25ba5df4-e2db-49b7-ab06-ec42cc4504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8a46e7-eb71-4b06-a66a-57a5aeafd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a5df4-e2db-49b7-ab06-ec42cc45043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5ba5df4-e2db-49b7-ab06-ec42cc45043b">
      <UserInfo>
        <DisplayName>Grace Strong (7129)</DisplayName>
        <AccountId>29</AccountId>
        <AccountType/>
      </UserInfo>
      <UserInfo>
        <DisplayName>Siobhan Peters (7488)</DisplayName>
        <AccountId>31</AccountId>
        <AccountType/>
      </UserInfo>
      <UserInfo>
        <DisplayName>Claire Trewartha (8233)</DisplayName>
        <AccountId>30</AccountId>
        <AccountType/>
      </UserInfo>
      <UserInfo>
        <DisplayName>Kira Hughes (7200)</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B46B0-9CC8-4387-8F12-E4D79FA3F12E}">
  <ds:schemaRefs>
    <ds:schemaRef ds:uri="25ba5df4-e2db-49b7-ab06-ec42cc45043b"/>
    <ds:schemaRef ds:uri="7f8a46e7-eb71-4b06-a66a-57a5aeafdd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94A4A9-A69B-42BA-879F-D2E9FBED7AAE}">
  <ds:schemaRefs>
    <ds:schemaRef ds:uri="25ba5df4-e2db-49b7-ab06-ec42cc45043b"/>
    <ds:schemaRef ds:uri="7f8a46e7-eb71-4b06-a66a-57a5aeafdd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013517-E0B5-4B8E-8DB1-3A96DDE336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TotalTime>
  <Words>3689</Words>
  <Application>Microsoft Office PowerPoint</Application>
  <PresentationFormat>Widescreen</PresentationFormat>
  <Paragraphs>550</Paragraphs>
  <Slides>56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Franklin Gothic Demi</vt:lpstr>
      <vt:lpstr>Gill Sans MT</vt:lpstr>
      <vt:lpstr>Poppins</vt:lpstr>
      <vt:lpstr>Times New Roman</vt:lpstr>
      <vt:lpstr>Wingdings</vt:lpstr>
      <vt:lpstr>Wingdings 2</vt:lpstr>
      <vt:lpstr>Dividend</vt:lpstr>
      <vt:lpstr>Police and Crime Commissioner Elections 2024</vt:lpstr>
      <vt:lpstr>PowerPoint Presentation</vt:lpstr>
      <vt:lpstr>PowerPoint Presentation</vt:lpstr>
      <vt:lpstr>Statutory Functions of the OPCC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our offer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Leicestershire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Police and Crime Commissioner Elections 2024</dc:title>
  <dc:creator>Lizzie Starr (8921)</dc:creator>
  <cp:lastModifiedBy>Lucy Boulton</cp:lastModifiedBy>
  <cp:revision>194</cp:revision>
  <dcterms:created xsi:type="dcterms:W3CDTF">2024-04-09T14:22:37Z</dcterms:created>
  <dcterms:modified xsi:type="dcterms:W3CDTF">2024-04-18T14:11:00Z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6ff228e-d67e-4e3c-8add-5ac11aebedac_Enabled">
    <vt:lpwstr>true</vt:lpwstr>
  </property>
  <property fmtid="{D5CDD505-2E9C-101B-9397-08002B2CF9AE}" pid="3" name="MSIP_Label_86ff228e-d67e-4e3c-8add-5ac11aebedac_SetDate">
    <vt:lpwstr>2024-04-09T16:46:44Z</vt:lpwstr>
  </property>
  <property fmtid="{D5CDD505-2E9C-101B-9397-08002B2CF9AE}" pid="4" name="MSIP_Label_86ff228e-d67e-4e3c-8add-5ac11aebedac_Method">
    <vt:lpwstr>Standard</vt:lpwstr>
  </property>
  <property fmtid="{D5CDD505-2E9C-101B-9397-08002B2CF9AE}" pid="5" name="MSIP_Label_86ff228e-d67e-4e3c-8add-5ac11aebedac_Name">
    <vt:lpwstr>86ff228e-d67e-4e3c-8add-5ac11aebedac</vt:lpwstr>
  </property>
  <property fmtid="{D5CDD505-2E9C-101B-9397-08002B2CF9AE}" pid="6" name="MSIP_Label_86ff228e-d67e-4e3c-8add-5ac11aebedac_SiteId">
    <vt:lpwstr>6b0ff425-e5e2-4239-bd8b-91ba02b7940a</vt:lpwstr>
  </property>
  <property fmtid="{D5CDD505-2E9C-101B-9397-08002B2CF9AE}" pid="7" name="MSIP_Label_86ff228e-d67e-4e3c-8add-5ac11aebedac_ActionId">
    <vt:lpwstr>d62a82b6-e466-422b-b59f-ecb94acc3c6c</vt:lpwstr>
  </property>
  <property fmtid="{D5CDD505-2E9C-101B-9397-08002B2CF9AE}" pid="8" name="MSIP_Label_86ff228e-d67e-4e3c-8add-5ac11aebedac_ContentBits">
    <vt:lpwstr>0</vt:lpwstr>
  </property>
  <property fmtid="{D5CDD505-2E9C-101B-9397-08002B2CF9AE}" pid="9" name="ContentTypeId">
    <vt:lpwstr>0x01010038BA4D599F963E4B870B34EDDEDF3C71</vt:lpwstr>
  </property>
</Properties>
</file>